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notesMasterIdLst>
    <p:notesMasterId r:id="rId32"/>
  </p:notesMasterIdLst>
  <p:sldIdLst>
    <p:sldId id="263" r:id="rId2"/>
    <p:sldId id="264" r:id="rId3"/>
    <p:sldId id="285" r:id="rId4"/>
    <p:sldId id="295" r:id="rId5"/>
    <p:sldId id="286" r:id="rId6"/>
    <p:sldId id="293" r:id="rId7"/>
    <p:sldId id="287" r:id="rId8"/>
    <p:sldId id="266" r:id="rId9"/>
    <p:sldId id="275" r:id="rId10"/>
    <p:sldId id="276" r:id="rId11"/>
    <p:sldId id="277" r:id="rId12"/>
    <p:sldId id="288" r:id="rId13"/>
    <p:sldId id="267" r:id="rId14"/>
    <p:sldId id="301" r:id="rId15"/>
    <p:sldId id="302" r:id="rId16"/>
    <p:sldId id="303" r:id="rId17"/>
    <p:sldId id="289" r:id="rId18"/>
    <p:sldId id="281" r:id="rId19"/>
    <p:sldId id="282" r:id="rId20"/>
    <p:sldId id="283" r:id="rId21"/>
    <p:sldId id="298" r:id="rId22"/>
    <p:sldId id="268" r:id="rId23"/>
    <p:sldId id="278" r:id="rId24"/>
    <p:sldId id="279" r:id="rId25"/>
    <p:sldId id="290" r:id="rId26"/>
    <p:sldId id="304" r:id="rId27"/>
    <p:sldId id="296" r:id="rId28"/>
    <p:sldId id="292" r:id="rId29"/>
    <p:sldId id="273" r:id="rId30"/>
    <p:sldId id="27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12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5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51" autoAdjust="0"/>
    <p:restoredTop sz="80936" autoAdjust="0"/>
  </p:normalViewPr>
  <p:slideViewPr>
    <p:cSldViewPr snapToGrid="0">
      <p:cViewPr varScale="1">
        <p:scale>
          <a:sx n="89" d="100"/>
          <a:sy n="89" d="100"/>
        </p:scale>
        <p:origin x="810" y="84"/>
      </p:cViewPr>
      <p:guideLst>
        <p:guide pos="3840"/>
        <p:guide orient="horz" pos="1224"/>
      </p:guideLst>
    </p:cSldViewPr>
  </p:slideViewPr>
  <p:notesTextViewPr>
    <p:cViewPr>
      <p:scale>
        <a:sx n="1" d="1"/>
        <a:sy n="1" d="1"/>
      </p:scale>
      <p:origin x="0" y="0"/>
    </p:cViewPr>
  </p:notesTextViewPr>
  <p:sorterViewPr>
    <p:cViewPr>
      <p:scale>
        <a:sx n="100" d="100"/>
        <a:sy n="100" d="100"/>
      </p:scale>
      <p:origin x="0" y="-33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9AB2D-2DF5-40BB-9E09-A817E7A410F1}" type="datetimeFigureOut">
              <a:rPr lang="en-US" smtClean="0"/>
              <a:t>4/26/2018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1018FA-295C-40D2-96D8-90ECEE68E102}" type="slidenum">
              <a:rPr lang="en-US" smtClean="0"/>
              <a:t>‹#›</a:t>
            </a:fld>
            <a:endParaRPr lang="en-US"/>
          </a:p>
        </p:txBody>
      </p:sp>
    </p:spTree>
    <p:extLst>
      <p:ext uri="{BB962C8B-B14F-4D97-AF65-F5344CB8AC3E}">
        <p14:creationId xmlns:p14="http://schemas.microsoft.com/office/powerpoint/2010/main" val="602794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t>
            </a:r>
          </a:p>
          <a:p>
            <a:endParaRPr lang="en-US" dirty="0"/>
          </a:p>
          <a:p>
            <a:endParaRPr lang="en-US" dirty="0"/>
          </a:p>
        </p:txBody>
      </p:sp>
      <p:sp>
        <p:nvSpPr>
          <p:cNvPr id="4" name="Slide Number Placeholder 3"/>
          <p:cNvSpPr>
            <a:spLocks noGrp="1"/>
          </p:cNvSpPr>
          <p:nvPr>
            <p:ph type="sldNum" sz="quarter" idx="10"/>
          </p:nvPr>
        </p:nvSpPr>
        <p:spPr/>
        <p:txBody>
          <a:bodyPr/>
          <a:lstStyle/>
          <a:p>
            <a:fld id="{741018FA-295C-40D2-96D8-90ECEE68E102}" type="slidenum">
              <a:rPr lang="en-US" smtClean="0"/>
              <a:t>1</a:t>
            </a:fld>
            <a:endParaRPr lang="en-US"/>
          </a:p>
        </p:txBody>
      </p:sp>
    </p:spTree>
    <p:extLst>
      <p:ext uri="{BB962C8B-B14F-4D97-AF65-F5344CB8AC3E}">
        <p14:creationId xmlns:p14="http://schemas.microsoft.com/office/powerpoint/2010/main" val="3275785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a:t>
            </a:r>
          </a:p>
        </p:txBody>
      </p:sp>
      <p:sp>
        <p:nvSpPr>
          <p:cNvPr id="4" name="Slide Number Placeholder 3"/>
          <p:cNvSpPr>
            <a:spLocks noGrp="1"/>
          </p:cNvSpPr>
          <p:nvPr>
            <p:ph type="sldNum" sz="quarter" idx="10"/>
          </p:nvPr>
        </p:nvSpPr>
        <p:spPr/>
        <p:txBody>
          <a:bodyPr/>
          <a:lstStyle/>
          <a:p>
            <a:fld id="{741018FA-295C-40D2-96D8-90ECEE68E102}" type="slidenum">
              <a:rPr lang="en-US" smtClean="0"/>
              <a:t>10</a:t>
            </a:fld>
            <a:endParaRPr lang="en-US"/>
          </a:p>
        </p:txBody>
      </p:sp>
    </p:spTree>
    <p:extLst>
      <p:ext uri="{BB962C8B-B14F-4D97-AF65-F5344CB8AC3E}">
        <p14:creationId xmlns:p14="http://schemas.microsoft.com/office/powerpoint/2010/main" val="3152606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a:t>
            </a:r>
          </a:p>
        </p:txBody>
      </p:sp>
      <p:sp>
        <p:nvSpPr>
          <p:cNvPr id="4" name="Slide Number Placeholder 3"/>
          <p:cNvSpPr>
            <a:spLocks noGrp="1"/>
          </p:cNvSpPr>
          <p:nvPr>
            <p:ph type="sldNum" sz="quarter" idx="10"/>
          </p:nvPr>
        </p:nvSpPr>
        <p:spPr/>
        <p:txBody>
          <a:bodyPr/>
          <a:lstStyle/>
          <a:p>
            <a:fld id="{741018FA-295C-40D2-96D8-90ECEE68E102}" type="slidenum">
              <a:rPr lang="en-US" smtClean="0"/>
              <a:t>11</a:t>
            </a:fld>
            <a:endParaRPr lang="en-US"/>
          </a:p>
        </p:txBody>
      </p:sp>
    </p:spTree>
    <p:extLst>
      <p:ext uri="{BB962C8B-B14F-4D97-AF65-F5344CB8AC3E}">
        <p14:creationId xmlns:p14="http://schemas.microsoft.com/office/powerpoint/2010/main" val="559227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a:t>
            </a:r>
          </a:p>
        </p:txBody>
      </p:sp>
      <p:sp>
        <p:nvSpPr>
          <p:cNvPr id="4" name="Slide Number Placeholder 3"/>
          <p:cNvSpPr>
            <a:spLocks noGrp="1"/>
          </p:cNvSpPr>
          <p:nvPr>
            <p:ph type="sldNum" sz="quarter" idx="10"/>
          </p:nvPr>
        </p:nvSpPr>
        <p:spPr/>
        <p:txBody>
          <a:bodyPr/>
          <a:lstStyle/>
          <a:p>
            <a:fld id="{741018FA-295C-40D2-96D8-90ECEE68E102}" type="slidenum">
              <a:rPr lang="en-US" smtClean="0"/>
              <a:t>12</a:t>
            </a:fld>
            <a:endParaRPr lang="en-US"/>
          </a:p>
        </p:txBody>
      </p:sp>
    </p:spTree>
    <p:extLst>
      <p:ext uri="{BB962C8B-B14F-4D97-AF65-F5344CB8AC3E}">
        <p14:creationId xmlns:p14="http://schemas.microsoft.com/office/powerpoint/2010/main" val="2729817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chose the Arduino platform because its programming environment is ubiquitous across different models, and, the Due and Mega meet our requirements. The Due is unique among any of the Arduino boards in that it contains a 32bit ARM Microprocessor rather than an 8bit AVR based microcontroller. The Due is suited for the heart due to the necessity to replicate an </a:t>
            </a:r>
            <a:r>
              <a:rPr lang="en-US" dirty="0" err="1"/>
              <a:t>ecg</a:t>
            </a:r>
            <a:r>
              <a:rPr lang="en-US" dirty="0"/>
              <a:t> signal, which a 12bid DAC can do. The mega controls the pace maker logic, and has a 10 bit ADC. We could have used the Due for both, but could not have used two </a:t>
            </a:r>
            <a:r>
              <a:rPr lang="en-US" dirty="0" err="1"/>
              <a:t>Megas</a:t>
            </a:r>
            <a:r>
              <a:rPr lang="en-US" dirty="0"/>
              <a:t>. The mega is a little more than half the price of the due, so we went with one of each. </a:t>
            </a:r>
          </a:p>
        </p:txBody>
      </p:sp>
      <p:sp>
        <p:nvSpPr>
          <p:cNvPr id="4" name="Slide Number Placeholder 3"/>
          <p:cNvSpPr>
            <a:spLocks noGrp="1"/>
          </p:cNvSpPr>
          <p:nvPr>
            <p:ph type="sldNum" sz="quarter" idx="10"/>
          </p:nvPr>
        </p:nvSpPr>
        <p:spPr/>
        <p:txBody>
          <a:bodyPr/>
          <a:lstStyle/>
          <a:p>
            <a:fld id="{741018FA-295C-40D2-96D8-90ECEE68E102}" type="slidenum">
              <a:rPr lang="en-US" smtClean="0"/>
              <a:t>13</a:t>
            </a:fld>
            <a:endParaRPr lang="en-US"/>
          </a:p>
        </p:txBody>
      </p:sp>
    </p:spTree>
    <p:extLst>
      <p:ext uri="{BB962C8B-B14F-4D97-AF65-F5344CB8AC3E}">
        <p14:creationId xmlns:p14="http://schemas.microsoft.com/office/powerpoint/2010/main" val="1458852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closer look at the signal generated from the Heart, and how that signal is processed by the pacemaker, and down here is a sample trace of the </a:t>
            </a:r>
            <a:r>
              <a:rPr lang="en-US" dirty="0" err="1"/>
              <a:t>ecg</a:t>
            </a:r>
            <a:r>
              <a:rPr lang="en-US" dirty="0"/>
              <a:t> signal. Notice the difference in the Y scale. 12 bits gives 4096 discrete values, and 10 bits gives 1024, why is the peak </a:t>
            </a:r>
            <a:r>
              <a:rPr lang="en-US" dirty="0" err="1"/>
              <a:t>ecg</a:t>
            </a:r>
            <a:r>
              <a:rPr lang="en-US" dirty="0"/>
              <a:t> value on the heart, which is 4095, not registering as 1024 on the pace maker? Which signal is the one on the right depicting? Now lets take a closer look at the details of the design</a:t>
            </a:r>
          </a:p>
          <a:p>
            <a:endParaRPr lang="en-US" dirty="0"/>
          </a:p>
        </p:txBody>
      </p:sp>
      <p:sp>
        <p:nvSpPr>
          <p:cNvPr id="4" name="Slide Number Placeholder 3"/>
          <p:cNvSpPr>
            <a:spLocks noGrp="1"/>
          </p:cNvSpPr>
          <p:nvPr>
            <p:ph type="sldNum" sz="quarter" idx="10"/>
          </p:nvPr>
        </p:nvSpPr>
        <p:spPr/>
        <p:txBody>
          <a:bodyPr/>
          <a:lstStyle/>
          <a:p>
            <a:fld id="{741018FA-295C-40D2-96D8-90ECEE68E102}" type="slidenum">
              <a:rPr lang="en-US" smtClean="0"/>
              <a:t>14</a:t>
            </a:fld>
            <a:endParaRPr lang="en-US"/>
          </a:p>
        </p:txBody>
      </p:sp>
    </p:spTree>
    <p:extLst>
      <p:ext uri="{BB962C8B-B14F-4D97-AF65-F5344CB8AC3E}">
        <p14:creationId xmlns:p14="http://schemas.microsoft.com/office/powerpoint/2010/main" val="447638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is very simple , makes tracking the logic flow intuitive. Can anyone determine what the polling frequency is?</a:t>
            </a:r>
            <a:br>
              <a:rPr lang="en-US" dirty="0"/>
            </a:br>
            <a:r>
              <a:rPr lang="en-US" dirty="0"/>
              <a:t>After some initialization the pace maker first polls the </a:t>
            </a:r>
            <a:r>
              <a:rPr lang="en-US" dirty="0" err="1"/>
              <a:t>ecg</a:t>
            </a:r>
            <a:r>
              <a:rPr lang="en-US" dirty="0"/>
              <a:t> signal in pin then steps the state machine where the state is an enumerated variable.</a:t>
            </a:r>
          </a:p>
          <a:p>
            <a:r>
              <a:rPr lang="en-US" dirty="0"/>
              <a:t>Since we are timing the transition from Q we monitor this with redundancy. Just like we saw in last class, coincidentally, only one of these will ever execute in a single step.</a:t>
            </a:r>
          </a:p>
          <a:p>
            <a:r>
              <a:rPr lang="en-US" dirty="0"/>
              <a:t>First, real value time in </a:t>
            </a:r>
            <a:r>
              <a:rPr lang="en-US" dirty="0" err="1"/>
              <a:t>milli</a:t>
            </a:r>
            <a:r>
              <a:rPr lang="en-US" dirty="0"/>
              <a:t> seconds, and secondly, as a counter for the number of times a state has remained Consecutively at every poll. </a:t>
            </a:r>
          </a:p>
          <a:p>
            <a:r>
              <a:rPr lang="en-US" dirty="0"/>
              <a:t>Either way, the machine eventually updates (temporal logic) the state variables, sets the state, and returns to the main where it will delay for 5 </a:t>
            </a:r>
            <a:r>
              <a:rPr lang="en-US" dirty="0" err="1"/>
              <a:t>milli</a:t>
            </a:r>
            <a:r>
              <a:rPr lang="en-US" dirty="0"/>
              <a:t> seconds. In R, we calculate the bpm at the 12</a:t>
            </a:r>
            <a:r>
              <a:rPr lang="en-US" baseline="30000" dirty="0"/>
              <a:t>th</a:t>
            </a:r>
            <a:r>
              <a:rPr lang="en-US" dirty="0"/>
              <a:t> beat (enter into Rp). This number was chosen arbitrarily, but we didn’t want something too short as to give false readings and we didn’t want something to cause a long wait for the user. </a:t>
            </a:r>
          </a:p>
          <a:p>
            <a:endParaRPr lang="en-US" dirty="0"/>
          </a:p>
        </p:txBody>
      </p:sp>
      <p:sp>
        <p:nvSpPr>
          <p:cNvPr id="4" name="Slide Number Placeholder 3"/>
          <p:cNvSpPr>
            <a:spLocks noGrp="1"/>
          </p:cNvSpPr>
          <p:nvPr>
            <p:ph type="sldNum" sz="quarter" idx="10"/>
          </p:nvPr>
        </p:nvSpPr>
        <p:spPr/>
        <p:txBody>
          <a:bodyPr/>
          <a:lstStyle/>
          <a:p>
            <a:fld id="{741018FA-295C-40D2-96D8-90ECEE68E102}" type="slidenum">
              <a:rPr lang="en-US" smtClean="0"/>
              <a:t>15</a:t>
            </a:fld>
            <a:endParaRPr lang="en-US"/>
          </a:p>
        </p:txBody>
      </p:sp>
    </p:spTree>
    <p:extLst>
      <p:ext uri="{BB962C8B-B14F-4D97-AF65-F5344CB8AC3E}">
        <p14:creationId xmlns:p14="http://schemas.microsoft.com/office/powerpoint/2010/main" val="82401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two other key functions of the pacemaker. Can anyone guess why this is 879? One of our requirements is that the pace maker does not pace the heart over 68 bpm, so this translates to a minimum inter-beat-time of 880 </a:t>
            </a:r>
            <a:r>
              <a:rPr lang="en-US" dirty="0" err="1"/>
              <a:t>ms.</a:t>
            </a:r>
            <a:r>
              <a:rPr lang="en-US" dirty="0"/>
              <a:t> Then, once it paces the heart it waits until it receives the proper response before returning. </a:t>
            </a:r>
          </a:p>
          <a:p>
            <a:r>
              <a:rPr lang="en-US" dirty="0"/>
              <a:t>The set state function manages the state transition and in-state-duration monitoring. When the state transitions, the timer isn’t ready (because its already currently in use), then duration is calculated, and the timer becomes ready. Immediately after that, in the same step, the timer is restarted. </a:t>
            </a:r>
          </a:p>
          <a:p>
            <a:endParaRPr lang="en-US" dirty="0"/>
          </a:p>
        </p:txBody>
      </p:sp>
      <p:sp>
        <p:nvSpPr>
          <p:cNvPr id="4" name="Slide Number Placeholder 3"/>
          <p:cNvSpPr>
            <a:spLocks noGrp="1"/>
          </p:cNvSpPr>
          <p:nvPr>
            <p:ph type="sldNum" sz="quarter" idx="10"/>
          </p:nvPr>
        </p:nvSpPr>
        <p:spPr/>
        <p:txBody>
          <a:bodyPr/>
          <a:lstStyle/>
          <a:p>
            <a:fld id="{741018FA-295C-40D2-96D8-90ECEE68E102}" type="slidenum">
              <a:rPr lang="en-US" smtClean="0"/>
              <a:t>16</a:t>
            </a:fld>
            <a:endParaRPr lang="en-US"/>
          </a:p>
        </p:txBody>
      </p:sp>
    </p:spTree>
    <p:extLst>
      <p:ext uri="{BB962C8B-B14F-4D97-AF65-F5344CB8AC3E}">
        <p14:creationId xmlns:p14="http://schemas.microsoft.com/office/powerpoint/2010/main" val="1248231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a:t>
            </a:r>
          </a:p>
        </p:txBody>
      </p:sp>
      <p:sp>
        <p:nvSpPr>
          <p:cNvPr id="4" name="Slide Number Placeholder 3"/>
          <p:cNvSpPr>
            <a:spLocks noGrp="1"/>
          </p:cNvSpPr>
          <p:nvPr>
            <p:ph type="sldNum" sz="quarter" idx="10"/>
          </p:nvPr>
        </p:nvSpPr>
        <p:spPr/>
        <p:txBody>
          <a:bodyPr/>
          <a:lstStyle/>
          <a:p>
            <a:fld id="{741018FA-295C-40D2-96D8-90ECEE68E102}" type="slidenum">
              <a:rPr lang="en-US" smtClean="0"/>
              <a:t>17</a:t>
            </a:fld>
            <a:endParaRPr lang="en-US"/>
          </a:p>
        </p:txBody>
      </p:sp>
    </p:spTree>
    <p:extLst>
      <p:ext uri="{BB962C8B-B14F-4D97-AF65-F5344CB8AC3E}">
        <p14:creationId xmlns:p14="http://schemas.microsoft.com/office/powerpoint/2010/main" val="3285147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our healthy heart, beating at 64 beats per minute. The table on the left is a subset of the running duration totals for the total time the pacemaker is in any given state. We can see here, that the machine remains in state 2, corresponding to Q, for about 128ms. The table on the right is a running count of the number of times the pace maker stayed in a given state per step. One key thing to take away from this is that there is always some level of randomness that is nearly impossible to eliminate, even on single threaded microcontrollers. </a:t>
            </a:r>
          </a:p>
        </p:txBody>
      </p:sp>
      <p:sp>
        <p:nvSpPr>
          <p:cNvPr id="4" name="Slide Number Placeholder 3"/>
          <p:cNvSpPr>
            <a:spLocks noGrp="1"/>
          </p:cNvSpPr>
          <p:nvPr>
            <p:ph type="sldNum" sz="quarter" idx="10"/>
          </p:nvPr>
        </p:nvSpPr>
        <p:spPr/>
        <p:txBody>
          <a:bodyPr/>
          <a:lstStyle/>
          <a:p>
            <a:fld id="{741018FA-295C-40D2-96D8-90ECEE68E102}" type="slidenum">
              <a:rPr lang="en-US" smtClean="0"/>
              <a:t>18</a:t>
            </a:fld>
            <a:endParaRPr lang="en-US"/>
          </a:p>
        </p:txBody>
      </p:sp>
    </p:spTree>
    <p:extLst>
      <p:ext uri="{BB962C8B-B14F-4D97-AF65-F5344CB8AC3E}">
        <p14:creationId xmlns:p14="http://schemas.microsoft.com/office/powerpoint/2010/main" val="1005442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our “slow” heart. Notice its duration in state q is substantially longer than a normal heart signal, and this is also corroborated by the number of steps it was in state Q before transitioning. Before it was 25 -26, now its 91-92.</a:t>
            </a:r>
          </a:p>
        </p:txBody>
      </p:sp>
      <p:sp>
        <p:nvSpPr>
          <p:cNvPr id="4" name="Slide Number Placeholder 3"/>
          <p:cNvSpPr>
            <a:spLocks noGrp="1"/>
          </p:cNvSpPr>
          <p:nvPr>
            <p:ph type="sldNum" sz="quarter" idx="10"/>
          </p:nvPr>
        </p:nvSpPr>
        <p:spPr/>
        <p:txBody>
          <a:bodyPr/>
          <a:lstStyle/>
          <a:p>
            <a:fld id="{741018FA-295C-40D2-96D8-90ECEE68E102}" type="slidenum">
              <a:rPr lang="en-US" smtClean="0"/>
              <a:t>19</a:t>
            </a:fld>
            <a:endParaRPr lang="en-US"/>
          </a:p>
        </p:txBody>
      </p:sp>
    </p:spTree>
    <p:extLst>
      <p:ext uri="{BB962C8B-B14F-4D97-AF65-F5344CB8AC3E}">
        <p14:creationId xmlns:p14="http://schemas.microsoft.com/office/powerpoint/2010/main" val="3704316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t>
            </a:r>
          </a:p>
          <a:p>
            <a:endParaRPr lang="en-US" dirty="0"/>
          </a:p>
          <a:p>
            <a:r>
              <a:rPr lang="en-US" dirty="0"/>
              <a:t>Our presentation is broken up into the following sections. First, we will introduce the topic at hand and provide some background information on our approach. Second, we will discuss our SW model, HW implementation, analysis and a few challenges faced. And third, we will provide a demo of our model. </a:t>
            </a:r>
          </a:p>
        </p:txBody>
      </p:sp>
      <p:sp>
        <p:nvSpPr>
          <p:cNvPr id="4" name="Slide Number Placeholder 3"/>
          <p:cNvSpPr>
            <a:spLocks noGrp="1"/>
          </p:cNvSpPr>
          <p:nvPr>
            <p:ph type="sldNum" sz="quarter" idx="10"/>
          </p:nvPr>
        </p:nvSpPr>
        <p:spPr/>
        <p:txBody>
          <a:bodyPr/>
          <a:lstStyle/>
          <a:p>
            <a:fld id="{741018FA-295C-40D2-96D8-90ECEE68E102}" type="slidenum">
              <a:rPr lang="en-US" smtClean="0"/>
              <a:t>2</a:t>
            </a:fld>
            <a:endParaRPr lang="en-US"/>
          </a:p>
        </p:txBody>
      </p:sp>
    </p:spTree>
    <p:extLst>
      <p:ext uri="{BB962C8B-B14F-4D97-AF65-F5344CB8AC3E}">
        <p14:creationId xmlns:p14="http://schemas.microsoft.com/office/powerpoint/2010/main" val="2120860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paced heart. The first thing to notice is we have brought this heart from 47bpm to 59bpm, which is within tolerance for our 60bpm goal, and under our max threshold of 68bpm. </a:t>
            </a:r>
          </a:p>
        </p:txBody>
      </p:sp>
      <p:sp>
        <p:nvSpPr>
          <p:cNvPr id="4" name="Slide Number Placeholder 3"/>
          <p:cNvSpPr>
            <a:spLocks noGrp="1"/>
          </p:cNvSpPr>
          <p:nvPr>
            <p:ph type="sldNum" sz="quarter" idx="10"/>
          </p:nvPr>
        </p:nvSpPr>
        <p:spPr/>
        <p:txBody>
          <a:bodyPr/>
          <a:lstStyle/>
          <a:p>
            <a:fld id="{741018FA-295C-40D2-96D8-90ECEE68E102}" type="slidenum">
              <a:rPr lang="en-US" smtClean="0"/>
              <a:t>20</a:t>
            </a:fld>
            <a:endParaRPr lang="en-US"/>
          </a:p>
        </p:txBody>
      </p:sp>
    </p:spTree>
    <p:extLst>
      <p:ext uri="{BB962C8B-B14F-4D97-AF65-F5344CB8AC3E}">
        <p14:creationId xmlns:p14="http://schemas.microsoft.com/office/powerpoint/2010/main" val="2144628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interesting timing results. The pacemaker takes 112 microseconds to complete one operational cycle in pacing mode, so you would think that you wouldn’t need to time it with a 5 millisecond delay because you can just add it right? Surprisingly its not the case. These types of discrepancies are what CPS problems are all about and dealing with them is not trivial. The 14 phantom microseconds might not seem like a big deal, but in safety critical systems it can mean the difference between life and death. </a:t>
            </a:r>
          </a:p>
          <a:p>
            <a:endParaRPr lang="en-US" dirty="0"/>
          </a:p>
          <a:p>
            <a:r>
              <a:rPr lang="en-US" dirty="0"/>
              <a:t>On the right is some timing analysis on the pace function. First is the amount of time the machine is polling the signal until the state change is detected, without pacing the heart. The bottom times are given when we are pacing the heart. Just as before we can clearly see the pace functionality working properly. </a:t>
            </a:r>
          </a:p>
        </p:txBody>
      </p:sp>
      <p:sp>
        <p:nvSpPr>
          <p:cNvPr id="4" name="Slide Number Placeholder 3"/>
          <p:cNvSpPr>
            <a:spLocks noGrp="1"/>
          </p:cNvSpPr>
          <p:nvPr>
            <p:ph type="sldNum" sz="quarter" idx="10"/>
          </p:nvPr>
        </p:nvSpPr>
        <p:spPr/>
        <p:txBody>
          <a:bodyPr/>
          <a:lstStyle/>
          <a:p>
            <a:fld id="{741018FA-295C-40D2-96D8-90ECEE68E102}" type="slidenum">
              <a:rPr lang="en-US" smtClean="0"/>
              <a:t>21</a:t>
            </a:fld>
            <a:endParaRPr lang="en-US"/>
          </a:p>
        </p:txBody>
      </p:sp>
    </p:spTree>
    <p:extLst>
      <p:ext uri="{BB962C8B-B14F-4D97-AF65-F5344CB8AC3E}">
        <p14:creationId xmlns:p14="http://schemas.microsoft.com/office/powerpoint/2010/main" val="188625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t>
            </a:r>
          </a:p>
          <a:p>
            <a:endParaRPr lang="en-US" dirty="0"/>
          </a:p>
          <a:p>
            <a:r>
              <a:rPr lang="en-US" dirty="0"/>
              <a:t>We evaluated several methods to </a:t>
            </a:r>
            <a:r>
              <a:rPr lang="en-US" dirty="0" err="1"/>
              <a:t>perfrom</a:t>
            </a:r>
            <a:r>
              <a:rPr lang="en-US" dirty="0"/>
              <a:t> the Verification &amp; Validation portion of our project before settling on our actual approach. First, literature suggested that the tool UPPAL is well suited for time-varying systems. However, a running theme of our project is that time constraints win out over good ideas. Because UPPAAL presented a totally new toolset to learn, we did not feel confident that we could had enough time to learn and implement it effectively. Because we wanted to be judicious with time, we looked into Simulink V&amp;V options which tipped us off to Simulink Design Verifier. This is an incredibly robust </a:t>
            </a:r>
            <a:r>
              <a:rPr lang="en-US" dirty="0" err="1"/>
              <a:t>toolsuite</a:t>
            </a:r>
            <a:r>
              <a:rPr lang="en-US" dirty="0"/>
              <a:t> that allows complete tracking of requirements, automatic report generation, formal verification and other functions to V&amp;V your system. Again, we didn’t feel we would have enough  time to learn how to implement this method. </a:t>
            </a:r>
          </a:p>
          <a:p>
            <a:endParaRPr lang="en-US" dirty="0"/>
          </a:p>
          <a:p>
            <a:r>
              <a:rPr lang="en-US" dirty="0"/>
              <a:t>Professor </a:t>
            </a:r>
            <a:r>
              <a:rPr lang="en-US" dirty="0" err="1"/>
              <a:t>Karsai</a:t>
            </a:r>
            <a:r>
              <a:rPr lang="en-US" dirty="0"/>
              <a:t> clued us into our chosen method via the paper referenced. This paper outlines how simple state automata can be used to check for defined properties. These can be implanted into Simulink as </a:t>
            </a:r>
            <a:r>
              <a:rPr lang="en-US" dirty="0" err="1"/>
              <a:t>Stateflow</a:t>
            </a:r>
            <a:r>
              <a:rPr lang="en-US" dirty="0"/>
              <a:t> models. The paper describes a simple paradigm to construct these models: scopes and patterns. Scopes describes when a particular property should hold during execution, and a pattern defines what conditions must be satisfied in that time. An example of a scope and pattern is shown here. </a:t>
            </a:r>
          </a:p>
        </p:txBody>
      </p:sp>
      <p:sp>
        <p:nvSpPr>
          <p:cNvPr id="4" name="Slide Number Placeholder 3"/>
          <p:cNvSpPr>
            <a:spLocks noGrp="1"/>
          </p:cNvSpPr>
          <p:nvPr>
            <p:ph type="sldNum" sz="quarter" idx="10"/>
          </p:nvPr>
        </p:nvSpPr>
        <p:spPr/>
        <p:txBody>
          <a:bodyPr/>
          <a:lstStyle/>
          <a:p>
            <a:fld id="{741018FA-295C-40D2-96D8-90ECEE68E102}" type="slidenum">
              <a:rPr lang="en-US" smtClean="0"/>
              <a:t>22</a:t>
            </a:fld>
            <a:endParaRPr lang="en-US"/>
          </a:p>
        </p:txBody>
      </p:sp>
    </p:spTree>
    <p:extLst>
      <p:ext uri="{BB962C8B-B14F-4D97-AF65-F5344CB8AC3E}">
        <p14:creationId xmlns:p14="http://schemas.microsoft.com/office/powerpoint/2010/main" val="17978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t>
            </a:r>
          </a:p>
          <a:p>
            <a:endParaRPr lang="en-US" dirty="0"/>
          </a:p>
          <a:p>
            <a:r>
              <a:rPr lang="en-US" dirty="0"/>
              <a:t>We define a particular liveness property as follows: </a:t>
            </a:r>
            <a:r>
              <a:rPr lang="en-US" dirty="0" err="1"/>
              <a:t>PaceModel</a:t>
            </a:r>
            <a:r>
              <a:rPr lang="en-US" dirty="0"/>
              <a:t> always fires a </a:t>
            </a:r>
            <a:r>
              <a:rPr lang="en-US" dirty="0" err="1"/>
              <a:t>pace_signal</a:t>
            </a:r>
            <a:r>
              <a:rPr lang="en-US" dirty="0"/>
              <a:t> if time spent in state P exceeds 0.115 seconds. </a:t>
            </a:r>
          </a:p>
          <a:p>
            <a:endParaRPr lang="en-US" dirty="0"/>
          </a:p>
          <a:p>
            <a:r>
              <a:rPr lang="en-US" dirty="0"/>
              <a:t>First, the checker is in the </a:t>
            </a:r>
            <a:r>
              <a:rPr lang="en-US" dirty="0" err="1"/>
              <a:t>Initial_State</a:t>
            </a:r>
            <a:r>
              <a:rPr lang="en-US" dirty="0"/>
              <a:t> and is waiting for the </a:t>
            </a:r>
            <a:r>
              <a:rPr lang="en-US" dirty="0" err="1"/>
              <a:t>pace_model</a:t>
            </a:r>
            <a:r>
              <a:rPr lang="en-US" dirty="0"/>
              <a:t> to enter state P. Once [State == 2] is true, it transitions into the property and waits in </a:t>
            </a:r>
            <a:r>
              <a:rPr lang="en-US" dirty="0" err="1"/>
              <a:t>Initial_State</a:t>
            </a:r>
            <a:r>
              <a:rPr lang="en-US" dirty="0"/>
              <a:t>. It starts keeping track of time spent in P by setting t2 = time. While time is ticking on, it waits for time-t2 &gt;.115 and transitions into Pace. This transitions reflects the expectation that </a:t>
            </a:r>
            <a:r>
              <a:rPr lang="en-US" dirty="0" err="1"/>
              <a:t>pace_model</a:t>
            </a:r>
            <a:r>
              <a:rPr lang="en-US" dirty="0"/>
              <a:t> has also entered the pace state. The expectation is that the </a:t>
            </a:r>
            <a:r>
              <a:rPr lang="en-US" dirty="0" err="1"/>
              <a:t>pace_model</a:t>
            </a:r>
            <a:r>
              <a:rPr lang="en-US" dirty="0"/>
              <a:t> will fire a </a:t>
            </a:r>
            <a:r>
              <a:rPr lang="en-US" dirty="0" err="1"/>
              <a:t>pace_signal</a:t>
            </a:r>
            <a:r>
              <a:rPr lang="en-US" dirty="0"/>
              <a:t> and then enter State Q. This is monitored by the transition [State==3 &amp; </a:t>
            </a:r>
            <a:r>
              <a:rPr lang="en-US" dirty="0" err="1"/>
              <a:t>pace_signal</a:t>
            </a:r>
            <a:r>
              <a:rPr lang="en-US" dirty="0"/>
              <a:t> == 0]. If both conditions are true, the property has not be held and </a:t>
            </a:r>
            <a:r>
              <a:rPr lang="en-US" dirty="0" err="1"/>
              <a:t>PropertyOK</a:t>
            </a:r>
            <a:r>
              <a:rPr lang="en-US" dirty="0"/>
              <a:t> is now FALSE. </a:t>
            </a:r>
          </a:p>
        </p:txBody>
      </p:sp>
      <p:sp>
        <p:nvSpPr>
          <p:cNvPr id="4" name="Slide Number Placeholder 3"/>
          <p:cNvSpPr>
            <a:spLocks noGrp="1"/>
          </p:cNvSpPr>
          <p:nvPr>
            <p:ph type="sldNum" sz="quarter" idx="10"/>
          </p:nvPr>
        </p:nvSpPr>
        <p:spPr/>
        <p:txBody>
          <a:bodyPr/>
          <a:lstStyle/>
          <a:p>
            <a:fld id="{741018FA-295C-40D2-96D8-90ECEE68E102}" type="slidenum">
              <a:rPr lang="en-US" smtClean="0"/>
              <a:t>23</a:t>
            </a:fld>
            <a:endParaRPr lang="en-US"/>
          </a:p>
        </p:txBody>
      </p:sp>
    </p:spTree>
    <p:extLst>
      <p:ext uri="{BB962C8B-B14F-4D97-AF65-F5344CB8AC3E}">
        <p14:creationId xmlns:p14="http://schemas.microsoft.com/office/powerpoint/2010/main" val="2679549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Heartbeat is calculated at the end of the cycle (beat indexes in state </a:t>
            </a:r>
            <a:r>
              <a:rPr lang="en-US" b="1" dirty="0"/>
              <a:t>reset </a:t>
            </a:r>
            <a:r>
              <a:rPr lang="en-US" dirty="0"/>
              <a:t>and BPM is calculated during transition from state </a:t>
            </a:r>
            <a:r>
              <a:rPr lang="en-US" b="1" dirty="0"/>
              <a:t>T</a:t>
            </a:r>
            <a:r>
              <a:rPr lang="en-US" dirty="0"/>
              <a:t> to </a:t>
            </a:r>
            <a:r>
              <a:rPr lang="en-US" b="1" dirty="0"/>
              <a:t>reset</a:t>
            </a:r>
            <a:r>
              <a:rPr lang="en-US" dirty="0"/>
              <a:t>.</a:t>
            </a:r>
            <a:r>
              <a:rPr lang="en-US" b="1"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monitor functions in a very similar way to the </a:t>
            </a:r>
            <a:r>
              <a:rPr lang="en-US" b="0" dirty="0" err="1"/>
              <a:t>pace_signal</a:t>
            </a:r>
            <a:r>
              <a:rPr lang="en-US" b="0" dirty="0"/>
              <a:t> monitor. It waits in an </a:t>
            </a:r>
            <a:r>
              <a:rPr lang="en-US" b="0" dirty="0" err="1"/>
              <a:t>Initial_State</a:t>
            </a:r>
            <a:r>
              <a:rPr lang="en-US" b="0" dirty="0"/>
              <a:t> and checks input State values. If it detects that the </a:t>
            </a:r>
            <a:r>
              <a:rPr lang="en-US" b="0" dirty="0" err="1"/>
              <a:t>pace_model</a:t>
            </a:r>
            <a:r>
              <a:rPr lang="en-US" b="0" dirty="0"/>
              <a:t> is in State T, then the guard [State==7] is TRUE and it transitions into the Pattern where it waits in an </a:t>
            </a:r>
            <a:r>
              <a:rPr lang="en-US" b="0" dirty="0" err="1"/>
              <a:t>Initial_State</a:t>
            </a:r>
            <a:r>
              <a:rPr lang="en-US" b="0" dirty="0"/>
              <a:t>. It monitors the BPM calculating and if it exceeds 68 BPM, then flips </a:t>
            </a:r>
            <a:r>
              <a:rPr lang="en-US" b="0" dirty="0" err="1"/>
              <a:t>PropertyOK</a:t>
            </a:r>
            <a:r>
              <a:rPr lang="en-US" b="0" dirty="0"/>
              <a:t> to FALSE and the monitor transitions out of Pattern and into </a:t>
            </a:r>
            <a:r>
              <a:rPr lang="en-US" b="0" dirty="0" err="1"/>
              <a:t>Error_State</a:t>
            </a:r>
            <a:r>
              <a:rPr lang="en-US" b="0" dirty="0"/>
              <a:t>.</a:t>
            </a:r>
          </a:p>
          <a:p>
            <a:endParaRPr lang="en-US" dirty="0"/>
          </a:p>
        </p:txBody>
      </p:sp>
      <p:sp>
        <p:nvSpPr>
          <p:cNvPr id="4" name="Slide Number Placeholder 3"/>
          <p:cNvSpPr>
            <a:spLocks noGrp="1"/>
          </p:cNvSpPr>
          <p:nvPr>
            <p:ph type="sldNum" sz="quarter" idx="10"/>
          </p:nvPr>
        </p:nvSpPr>
        <p:spPr/>
        <p:txBody>
          <a:bodyPr/>
          <a:lstStyle/>
          <a:p>
            <a:fld id="{741018FA-295C-40D2-96D8-90ECEE68E102}" type="slidenum">
              <a:rPr lang="en-US" smtClean="0"/>
              <a:t>24</a:t>
            </a:fld>
            <a:endParaRPr lang="en-US"/>
          </a:p>
        </p:txBody>
      </p:sp>
    </p:spTree>
    <p:extLst>
      <p:ext uri="{BB962C8B-B14F-4D97-AF65-F5344CB8AC3E}">
        <p14:creationId xmlns:p14="http://schemas.microsoft.com/office/powerpoint/2010/main" val="3923147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t>
            </a:r>
          </a:p>
        </p:txBody>
      </p:sp>
      <p:sp>
        <p:nvSpPr>
          <p:cNvPr id="4" name="Slide Number Placeholder 3"/>
          <p:cNvSpPr>
            <a:spLocks noGrp="1"/>
          </p:cNvSpPr>
          <p:nvPr>
            <p:ph type="sldNum" sz="quarter" idx="10"/>
          </p:nvPr>
        </p:nvSpPr>
        <p:spPr/>
        <p:txBody>
          <a:bodyPr/>
          <a:lstStyle/>
          <a:p>
            <a:fld id="{741018FA-295C-40D2-96D8-90ECEE68E102}" type="slidenum">
              <a:rPr lang="en-US" smtClean="0"/>
              <a:t>25</a:t>
            </a:fld>
            <a:endParaRPr lang="en-US"/>
          </a:p>
        </p:txBody>
      </p:sp>
    </p:spTree>
    <p:extLst>
      <p:ext uri="{BB962C8B-B14F-4D97-AF65-F5344CB8AC3E}">
        <p14:creationId xmlns:p14="http://schemas.microsoft.com/office/powerpoint/2010/main" val="881546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faced several challenges with this project, which ultimately push us to the next level by the pain and suffering of figuring them out. Especially when accepted answers on popular forums from the admins themselves include “try pressing the reset button before you upload, try it a few times to figure out the timing”. Its 2018, and these types of “solutions” are still inescapable. I remember back in the army working on the mike model Blackhawk, a fly-by-wire helicopter with all digital instrumentation. Sometimes we would do what we called a mike model reset when we couldn’t figure out a persistent error that troubleshooting results made no sense for. Most of the time, the error went away. Again, safety critical system, life and death impact, and we have to reset it to make an error go away? Anyways. </a:t>
            </a:r>
          </a:p>
          <a:p>
            <a:endParaRPr lang="en-US" dirty="0"/>
          </a:p>
          <a:p>
            <a:r>
              <a:rPr lang="en-US" dirty="0"/>
              <a:t>Also a challenge was how to deal with all the different scales. Yes, it boils down to simple mapping conversions, but getting to the boiled down part was a challenge. Not only was the resolution of the converters different, but their I/O reference voltages were different as well. Since we haven’t dealt with this before, we had to work through it very carefully.</a:t>
            </a:r>
          </a:p>
          <a:p>
            <a:endParaRPr lang="en-US" dirty="0"/>
          </a:p>
          <a:p>
            <a:r>
              <a:rPr lang="en-US" dirty="0"/>
              <a:t>Finally, direct coding versus code deployment. We spent a lot of time trying to figure out how to get our model deployed, and were able to deploy very simple led blinking examples, but when it came to dealing with time, how do we code that up? Arduino uses a built in function called </a:t>
            </a:r>
            <a:r>
              <a:rPr lang="en-US" dirty="0" err="1"/>
              <a:t>millis</a:t>
            </a:r>
            <a:r>
              <a:rPr lang="en-US" dirty="0"/>
              <a:t>(), and we couldn’t add custom code to Simulink that would make this work. So we decided to code the hardware from scratch, which, at first, was a huge leap. How to go from a graphical based model to textual based code? Obviously we did it, but not without some sweat and stress. </a:t>
            </a:r>
          </a:p>
        </p:txBody>
      </p:sp>
      <p:sp>
        <p:nvSpPr>
          <p:cNvPr id="4" name="Slide Number Placeholder 3"/>
          <p:cNvSpPr>
            <a:spLocks noGrp="1"/>
          </p:cNvSpPr>
          <p:nvPr>
            <p:ph type="sldNum" sz="quarter" idx="10"/>
          </p:nvPr>
        </p:nvSpPr>
        <p:spPr/>
        <p:txBody>
          <a:bodyPr/>
          <a:lstStyle/>
          <a:p>
            <a:fld id="{741018FA-295C-40D2-96D8-90ECEE68E102}" type="slidenum">
              <a:rPr lang="en-US" smtClean="0"/>
              <a:t>26</a:t>
            </a:fld>
            <a:endParaRPr lang="en-US"/>
          </a:p>
        </p:txBody>
      </p:sp>
    </p:spTree>
    <p:extLst>
      <p:ext uri="{BB962C8B-B14F-4D97-AF65-F5344CB8AC3E}">
        <p14:creationId xmlns:p14="http://schemas.microsoft.com/office/powerpoint/2010/main" val="4100141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t>
            </a:r>
          </a:p>
          <a:p>
            <a:endParaRPr lang="en-US" dirty="0"/>
          </a:p>
          <a:p>
            <a:r>
              <a:rPr lang="en-US" dirty="0"/>
              <a:t>Not all challenges needed to be </a:t>
            </a:r>
            <a:r>
              <a:rPr lang="en-US" dirty="0" err="1"/>
              <a:t>particulary</a:t>
            </a:r>
            <a:r>
              <a:rPr lang="en-US" dirty="0"/>
              <a:t> complicated but nevertheless resulted in disastrous effects. While implementing the BPM checker, we found that the BPM calculating function </a:t>
            </a:r>
            <a:r>
              <a:rPr lang="en-US" dirty="0" err="1"/>
              <a:t>intitially</a:t>
            </a:r>
            <a:r>
              <a:rPr lang="en-US" dirty="0"/>
              <a:t> spikes up to ~140 BPM before quickly reaching a steady state at the designed rate. The BPM calculator is a simple function: BPM = beats/time * 60. However, at time less than 1, the quotient inflated before resuming the normal behavior. The function is correct and the function inputs are correct, so how to handle this? A low pass filter could be applied to smooth out the high frequency spike which can be see in the middle figure but this felt unsatisfactory and required additional components to fix. After much trial and error it occurred to us to simple move the execution </a:t>
            </a:r>
            <a:r>
              <a:rPr lang="en-US" dirty="0" err="1"/>
              <a:t>fo</a:t>
            </a:r>
            <a:r>
              <a:rPr lang="en-US" dirty="0"/>
              <a:t> the BPM calculation to the end of the heart and pace PQRST cycle. Instead of calculating the BPM during </a:t>
            </a:r>
            <a:r>
              <a:rPr lang="en-US" dirty="0" err="1"/>
              <a:t>Rpeak</a:t>
            </a:r>
            <a:r>
              <a:rPr lang="en-US" dirty="0"/>
              <a:t>, we calculate BPM during the transition from T to Reset. This allows time to increment enough to not cause the initial spike. This can be see in the right figure on the right. A small spike persists but it is within the safety window. </a:t>
            </a:r>
          </a:p>
        </p:txBody>
      </p:sp>
      <p:sp>
        <p:nvSpPr>
          <p:cNvPr id="4" name="Slide Number Placeholder 3"/>
          <p:cNvSpPr>
            <a:spLocks noGrp="1"/>
          </p:cNvSpPr>
          <p:nvPr>
            <p:ph type="sldNum" sz="quarter" idx="10"/>
          </p:nvPr>
        </p:nvSpPr>
        <p:spPr/>
        <p:txBody>
          <a:bodyPr/>
          <a:lstStyle/>
          <a:p>
            <a:fld id="{741018FA-295C-40D2-96D8-90ECEE68E102}" type="slidenum">
              <a:rPr lang="en-US" smtClean="0"/>
              <a:t>27</a:t>
            </a:fld>
            <a:endParaRPr lang="en-US"/>
          </a:p>
        </p:txBody>
      </p:sp>
    </p:spTree>
    <p:extLst>
      <p:ext uri="{BB962C8B-B14F-4D97-AF65-F5344CB8AC3E}">
        <p14:creationId xmlns:p14="http://schemas.microsoft.com/office/powerpoint/2010/main" val="3015073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018FA-295C-40D2-96D8-90ECEE68E102}" type="slidenum">
              <a:rPr lang="en-US" smtClean="0"/>
              <a:t>28</a:t>
            </a:fld>
            <a:endParaRPr lang="en-US"/>
          </a:p>
        </p:txBody>
      </p:sp>
    </p:spTree>
    <p:extLst>
      <p:ext uri="{BB962C8B-B14F-4D97-AF65-F5344CB8AC3E}">
        <p14:creationId xmlns:p14="http://schemas.microsoft.com/office/powerpoint/2010/main" val="296105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t>
            </a:r>
          </a:p>
          <a:p>
            <a:r>
              <a:rPr lang="en-US" sz="1200" kern="1200" dirty="0">
                <a:solidFill>
                  <a:schemeClr val="tx1"/>
                </a:solidFill>
                <a:effectLst/>
                <a:latin typeface="+mn-lt"/>
                <a:ea typeface="+mn-ea"/>
                <a:cs typeface="+mn-cs"/>
              </a:rPr>
              <a:t>Medical devices present a uniquely challenging design environment. Strict safety considerations must be enforced and developing an appropriate test environment is a non-trivial issue. While medical devices cover a wide range of modalities, from adhesive bandages to artificial joins and surgical robots, patient critical devices such as pacemakers represent a sizeable portion. An estimated 3 million individuals worldwide have an implanted pacemaker and that number is increasing by 600,000 annually. Pacemakers represent 10s of thousands of lines of code and must be relied upon to safely and effectively execute autonomous actions within the body over a 5 to 7 -year period [1]. Given this understandable complexity, it is imperative that a rigorous approach to validate both device and treatment be developed.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Medical devices can be categorized into 2 branching categories: open-loop and closed-loop. Open-loop devices such as X-ray machines operate under direction of a supervising physician. For these devices, safety is primarily a function of accuracy. Closed-loop devices operate without direct supervision and therefore must be capable of its own decision making. These types of devices incorporate both diagnostic and therapeutic functionality. For example, the cardiac pacemaker must capture timing information from the heart muscle excitation potential and diagnose any arrhythmia by pacing the heart to a safe level. Because these devices are relied upon to operate mostly autonomously, any malfunction cannot be corrected in a timely manner. Because of this, these types of devices must adhere to the most extensive level of safety regulations.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While other engineering domains possess well defined systems (automotive and aeronautical being chief examples) human physiological models are not well developed. This results in a poor testing environment. For example, every individual part of a car can be modeled for thermal and mechanical strain, electrical interference, etc. Open-loop devices such as the X-ray machine have the benefit of a trained professional physicians with years of education in human physiology to guide treatment and interpret results. In closed-loop systems, devices do not have the benefit of a well-defined physiological model. The pacemaker is limited to a small parameter space (possesses only 2 sensing nodes in fixed places), must be able to ignore erroneous physiological signals and administer therapy within safe levels.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Any medical device must validate design goals in clinical trials with real patients. Because of the extreme safety considerations and need to obtain unambiguous data, clinical trials are very limited in scope. Therefore, clinical trials are an expensive and time-consuming process. Furthermore, because there is no well define physiological model for testing of closed-loop devices, there exists a safety gap between the design phase and the clinical trial phase. Developing complete physiological models for testing closed-loop medical devices is imperative to streamlining the development cycle.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41018FA-295C-40D2-96D8-90ECEE68E102}" type="slidenum">
              <a:rPr lang="en-US" smtClean="0"/>
              <a:t>3</a:t>
            </a:fld>
            <a:endParaRPr lang="en-US"/>
          </a:p>
        </p:txBody>
      </p:sp>
    </p:spTree>
    <p:extLst>
      <p:ext uri="{BB962C8B-B14F-4D97-AF65-F5344CB8AC3E}">
        <p14:creationId xmlns:p14="http://schemas.microsoft.com/office/powerpoint/2010/main" val="1903506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t>
            </a:r>
          </a:p>
          <a:p>
            <a:endParaRPr lang="en-US" dirty="0"/>
          </a:p>
          <a:p>
            <a:r>
              <a:rPr lang="en-US" dirty="0"/>
              <a:t>Our goals consist of 2 objectives. The first is to develop a heart model to serve as the Environment. The second is to develop a pacemaker to serve as the device to evaluate. </a:t>
            </a:r>
          </a:p>
        </p:txBody>
      </p:sp>
      <p:sp>
        <p:nvSpPr>
          <p:cNvPr id="4" name="Slide Number Placeholder 3"/>
          <p:cNvSpPr>
            <a:spLocks noGrp="1"/>
          </p:cNvSpPr>
          <p:nvPr>
            <p:ph type="sldNum" sz="quarter" idx="10"/>
          </p:nvPr>
        </p:nvSpPr>
        <p:spPr/>
        <p:txBody>
          <a:bodyPr/>
          <a:lstStyle/>
          <a:p>
            <a:fld id="{741018FA-295C-40D2-96D8-90ECEE68E102}" type="slidenum">
              <a:rPr lang="en-US" smtClean="0"/>
              <a:t>4</a:t>
            </a:fld>
            <a:endParaRPr lang="en-US"/>
          </a:p>
        </p:txBody>
      </p:sp>
    </p:spTree>
    <p:extLst>
      <p:ext uri="{BB962C8B-B14F-4D97-AF65-F5344CB8AC3E}">
        <p14:creationId xmlns:p14="http://schemas.microsoft.com/office/powerpoint/2010/main" val="2613102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t>
            </a:r>
          </a:p>
          <a:p>
            <a:endParaRPr lang="en-US" dirty="0"/>
          </a:p>
          <a:p>
            <a:endParaRPr lang="en-US" dirty="0"/>
          </a:p>
        </p:txBody>
      </p:sp>
      <p:sp>
        <p:nvSpPr>
          <p:cNvPr id="4" name="Slide Number Placeholder 3"/>
          <p:cNvSpPr>
            <a:spLocks noGrp="1"/>
          </p:cNvSpPr>
          <p:nvPr>
            <p:ph type="sldNum" sz="quarter" idx="10"/>
          </p:nvPr>
        </p:nvSpPr>
        <p:spPr/>
        <p:txBody>
          <a:bodyPr/>
          <a:lstStyle/>
          <a:p>
            <a:fld id="{741018FA-295C-40D2-96D8-90ECEE68E102}" type="slidenum">
              <a:rPr lang="en-US" smtClean="0"/>
              <a:t>5</a:t>
            </a:fld>
            <a:endParaRPr lang="en-US"/>
          </a:p>
        </p:txBody>
      </p:sp>
    </p:spTree>
    <p:extLst>
      <p:ext uri="{BB962C8B-B14F-4D97-AF65-F5344CB8AC3E}">
        <p14:creationId xmlns:p14="http://schemas.microsoft.com/office/powerpoint/2010/main" val="3369493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 (First half)</a:t>
            </a:r>
          </a:p>
          <a:p>
            <a:endParaRPr lang="en-US" dirty="0"/>
          </a:p>
          <a:p>
            <a:r>
              <a:rPr lang="en-US" dirty="0"/>
              <a:t>We reviewed several papers applying CPS model-based design principles to medical device development, using pacemakers as a test case. This research group is based out of the University of Pennsylvania. There </a:t>
            </a:r>
            <a:r>
              <a:rPr lang="en-US" dirty="0" err="1"/>
              <a:t>methodlogy</a:t>
            </a:r>
            <a:r>
              <a:rPr lang="en-US" dirty="0"/>
              <a:t> is to abstract the physiological heart environment down to a </a:t>
            </a:r>
            <a:r>
              <a:rPr lang="en-US" dirty="0" err="1"/>
              <a:t>computationaly</a:t>
            </a:r>
            <a:r>
              <a:rPr lang="en-US" dirty="0"/>
              <a:t> manageable system. This model describes the heart as tissue connected by a conductive pathway. As one side activates, a signal passes via the pathway and activates the connected tissue. These can be strung together like a string of beads to describe a heart. </a:t>
            </a:r>
          </a:p>
          <a:p>
            <a:endParaRPr lang="en-US" dirty="0"/>
          </a:p>
          <a:p>
            <a:r>
              <a:rPr lang="en-US" dirty="0"/>
              <a:t>TIM (second half)</a:t>
            </a:r>
          </a:p>
        </p:txBody>
      </p:sp>
      <p:sp>
        <p:nvSpPr>
          <p:cNvPr id="4" name="Slide Number Placeholder 3"/>
          <p:cNvSpPr>
            <a:spLocks noGrp="1"/>
          </p:cNvSpPr>
          <p:nvPr>
            <p:ph type="sldNum" sz="quarter" idx="10"/>
          </p:nvPr>
        </p:nvSpPr>
        <p:spPr/>
        <p:txBody>
          <a:bodyPr/>
          <a:lstStyle/>
          <a:p>
            <a:fld id="{741018FA-295C-40D2-96D8-90ECEE68E102}" type="slidenum">
              <a:rPr lang="en-US" smtClean="0"/>
              <a:t>6</a:t>
            </a:fld>
            <a:endParaRPr lang="en-US"/>
          </a:p>
        </p:txBody>
      </p:sp>
    </p:spTree>
    <p:extLst>
      <p:ext uri="{BB962C8B-B14F-4D97-AF65-F5344CB8AC3E}">
        <p14:creationId xmlns:p14="http://schemas.microsoft.com/office/powerpoint/2010/main" val="1338321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a:t>
            </a:r>
          </a:p>
        </p:txBody>
      </p:sp>
      <p:sp>
        <p:nvSpPr>
          <p:cNvPr id="4" name="Slide Number Placeholder 3"/>
          <p:cNvSpPr>
            <a:spLocks noGrp="1"/>
          </p:cNvSpPr>
          <p:nvPr>
            <p:ph type="sldNum" sz="quarter" idx="10"/>
          </p:nvPr>
        </p:nvSpPr>
        <p:spPr/>
        <p:txBody>
          <a:bodyPr/>
          <a:lstStyle/>
          <a:p>
            <a:fld id="{741018FA-295C-40D2-96D8-90ECEE68E102}" type="slidenum">
              <a:rPr lang="en-US" smtClean="0"/>
              <a:t>7</a:t>
            </a:fld>
            <a:endParaRPr lang="en-US"/>
          </a:p>
        </p:txBody>
      </p:sp>
    </p:spTree>
    <p:extLst>
      <p:ext uri="{BB962C8B-B14F-4D97-AF65-F5344CB8AC3E}">
        <p14:creationId xmlns:p14="http://schemas.microsoft.com/office/powerpoint/2010/main" val="2553125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a:t>
            </a:r>
          </a:p>
        </p:txBody>
      </p:sp>
      <p:sp>
        <p:nvSpPr>
          <p:cNvPr id="4" name="Slide Number Placeholder 3"/>
          <p:cNvSpPr>
            <a:spLocks noGrp="1"/>
          </p:cNvSpPr>
          <p:nvPr>
            <p:ph type="sldNum" sz="quarter" idx="10"/>
          </p:nvPr>
        </p:nvSpPr>
        <p:spPr/>
        <p:txBody>
          <a:bodyPr/>
          <a:lstStyle/>
          <a:p>
            <a:fld id="{741018FA-295C-40D2-96D8-90ECEE68E102}" type="slidenum">
              <a:rPr lang="en-US" smtClean="0"/>
              <a:t>8</a:t>
            </a:fld>
            <a:endParaRPr lang="en-US"/>
          </a:p>
        </p:txBody>
      </p:sp>
    </p:spTree>
    <p:extLst>
      <p:ext uri="{BB962C8B-B14F-4D97-AF65-F5344CB8AC3E}">
        <p14:creationId xmlns:p14="http://schemas.microsoft.com/office/powerpoint/2010/main" val="2480071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t>
            </a:r>
          </a:p>
          <a:p>
            <a:endParaRPr lang="en-US" dirty="0"/>
          </a:p>
          <a:p>
            <a:r>
              <a:rPr lang="en-US" dirty="0"/>
              <a:t>Here we can see the top-level Simulink model of our system. The system has 1 block to containing the heart logic and 1 block containing the pace logic. The block, ‘</a:t>
            </a:r>
            <a:r>
              <a:rPr lang="en-US" i="1" dirty="0" err="1"/>
              <a:t>normalHeart</a:t>
            </a:r>
            <a:r>
              <a:rPr lang="en-US" i="0" dirty="0"/>
              <a:t>,’ uses the appropriate input </a:t>
            </a:r>
            <a:r>
              <a:rPr lang="en-US" i="1" dirty="0" err="1"/>
              <a:t>ecgVals</a:t>
            </a:r>
            <a:r>
              <a:rPr lang="en-US" i="0" dirty="0"/>
              <a:t> and </a:t>
            </a:r>
            <a:r>
              <a:rPr lang="en-US" i="1" dirty="0" err="1"/>
              <a:t>timeVals</a:t>
            </a:r>
            <a:r>
              <a:rPr lang="en-US" i="0" dirty="0"/>
              <a:t> to create the right PQRST –complex. The block, </a:t>
            </a:r>
            <a:r>
              <a:rPr lang="en-US" i="1" dirty="0"/>
              <a:t>‘</a:t>
            </a:r>
            <a:r>
              <a:rPr lang="en-US" i="1" dirty="0" err="1"/>
              <a:t>slowHeart</a:t>
            </a:r>
            <a:r>
              <a:rPr lang="en-US" i="1" dirty="0"/>
              <a:t>‘, </a:t>
            </a:r>
            <a:r>
              <a:rPr lang="en-US" i="0" dirty="0"/>
              <a:t>uses </a:t>
            </a:r>
            <a:r>
              <a:rPr lang="en-US" i="1" dirty="0" err="1"/>
              <a:t>ecgValsSlow</a:t>
            </a:r>
            <a:r>
              <a:rPr lang="en-US" i="0" dirty="0"/>
              <a:t> to create a ‘unhealthy’ heart. The </a:t>
            </a:r>
            <a:r>
              <a:rPr lang="en-US" b="1" i="0" dirty="0" err="1"/>
              <a:t>HeartModel</a:t>
            </a:r>
            <a:r>
              <a:rPr lang="en-US" b="0" i="0" dirty="0"/>
              <a:t> block takes in the array of inputs and a </a:t>
            </a:r>
            <a:r>
              <a:rPr lang="en-US" b="0" i="1" dirty="0" err="1"/>
              <a:t>SampeTime</a:t>
            </a:r>
            <a:r>
              <a:rPr lang="en-US" b="0" i="0" dirty="0"/>
              <a:t> and generates the correct ECG signal. This signal output becomes the </a:t>
            </a:r>
            <a:r>
              <a:rPr lang="en-US" b="0" i="1" dirty="0" err="1"/>
              <a:t>rawECG</a:t>
            </a:r>
            <a:r>
              <a:rPr lang="en-US" b="0" i="0" dirty="0"/>
              <a:t> signal input for the </a:t>
            </a:r>
            <a:r>
              <a:rPr lang="en-US" b="1" i="0" dirty="0" err="1"/>
              <a:t>PaceMakerModel</a:t>
            </a:r>
            <a:r>
              <a:rPr lang="en-US" b="0" i="0" dirty="0"/>
              <a:t>. The internal logic of the Pace model is identical to the Heart model except the Pace model has an added function to look for slow timing events and to output a pace signal to ‘speed’ the heart ECG along. The blocks to the right, </a:t>
            </a:r>
            <a:r>
              <a:rPr lang="en-US" b="1" i="0" dirty="0" err="1"/>
              <a:t>PropertyCheck_pacing</a:t>
            </a:r>
            <a:r>
              <a:rPr lang="en-US" b="0" i="0" dirty="0"/>
              <a:t> and </a:t>
            </a:r>
            <a:r>
              <a:rPr lang="en-US" b="1" i="0" dirty="0" err="1"/>
              <a:t>ProperyCheck_BPM</a:t>
            </a:r>
            <a:r>
              <a:rPr lang="en-US" b="1" i="1" dirty="0"/>
              <a:t> </a:t>
            </a:r>
            <a:r>
              <a:rPr lang="en-US" b="0" i="0" dirty="0"/>
              <a:t>are safety and liveness checks. These take in outputs of the Pace Model to ensure that it is functioning as designed. </a:t>
            </a:r>
            <a:endParaRPr lang="en-US" i="1" dirty="0"/>
          </a:p>
        </p:txBody>
      </p:sp>
      <p:sp>
        <p:nvSpPr>
          <p:cNvPr id="4" name="Slide Number Placeholder 3"/>
          <p:cNvSpPr>
            <a:spLocks noGrp="1"/>
          </p:cNvSpPr>
          <p:nvPr>
            <p:ph type="sldNum" sz="quarter" idx="10"/>
          </p:nvPr>
        </p:nvSpPr>
        <p:spPr/>
        <p:txBody>
          <a:bodyPr/>
          <a:lstStyle/>
          <a:p>
            <a:fld id="{741018FA-295C-40D2-96D8-90ECEE68E102}" type="slidenum">
              <a:rPr lang="en-US" smtClean="0"/>
              <a:t>9</a:t>
            </a:fld>
            <a:endParaRPr lang="en-US"/>
          </a:p>
        </p:txBody>
      </p:sp>
    </p:spTree>
    <p:extLst>
      <p:ext uri="{BB962C8B-B14F-4D97-AF65-F5344CB8AC3E}">
        <p14:creationId xmlns:p14="http://schemas.microsoft.com/office/powerpoint/2010/main" val="3647798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80D181-C37C-4619-9F47-E0DE957945CC}" type="datetime1">
              <a:rPr lang="en-US" smtClean="0"/>
              <a:t>4/26/2018</a:t>
            </a:fld>
            <a:endParaRPr lang="en-US"/>
          </a:p>
        </p:txBody>
      </p:sp>
      <p:sp>
        <p:nvSpPr>
          <p:cNvPr id="5" name="Footer Placeholder 4"/>
          <p:cNvSpPr>
            <a:spLocks noGrp="1"/>
          </p:cNvSpPr>
          <p:nvPr>
            <p:ph type="ftr" sz="quarter" idx="11"/>
          </p:nvPr>
        </p:nvSpPr>
        <p:spPr/>
        <p:txBody>
          <a:bodyPr/>
          <a:lstStyle/>
          <a:p>
            <a:r>
              <a:rPr lang="en-US"/>
              <a:t>CPS Project - Banks &amp; Darrah</a:t>
            </a:r>
          </a:p>
        </p:txBody>
      </p:sp>
      <p:sp>
        <p:nvSpPr>
          <p:cNvPr id="6" name="Slide Number Placeholder 5"/>
          <p:cNvSpPr>
            <a:spLocks noGrp="1"/>
          </p:cNvSpPr>
          <p:nvPr>
            <p:ph type="sldNum" sz="quarter" idx="12"/>
          </p:nvPr>
        </p:nvSpPr>
        <p:spPr/>
        <p:txBody>
          <a:bodyPr/>
          <a:lstStyle/>
          <a:p>
            <a:fld id="{5918032E-FAE9-43C5-B7E6-873934E6D79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98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6DC741-AC20-4BCC-8796-4BCA33D8BD5B}" type="datetime1">
              <a:rPr lang="en-US" smtClean="0"/>
              <a:t>4/26/2018</a:t>
            </a:fld>
            <a:endParaRPr lang="en-US"/>
          </a:p>
        </p:txBody>
      </p:sp>
      <p:sp>
        <p:nvSpPr>
          <p:cNvPr id="5" name="Footer Placeholder 4"/>
          <p:cNvSpPr>
            <a:spLocks noGrp="1"/>
          </p:cNvSpPr>
          <p:nvPr>
            <p:ph type="ftr" sz="quarter" idx="11"/>
          </p:nvPr>
        </p:nvSpPr>
        <p:spPr/>
        <p:txBody>
          <a:bodyPr/>
          <a:lstStyle/>
          <a:p>
            <a:r>
              <a:rPr lang="en-US"/>
              <a:t>CPS Project - Banks &amp; Darrah</a:t>
            </a:r>
          </a:p>
        </p:txBody>
      </p:sp>
      <p:sp>
        <p:nvSpPr>
          <p:cNvPr id="6" name="Slide Number Placeholder 5"/>
          <p:cNvSpPr>
            <a:spLocks noGrp="1"/>
          </p:cNvSpPr>
          <p:nvPr>
            <p:ph type="sldNum" sz="quarter" idx="12"/>
          </p:nvPr>
        </p:nvSpPr>
        <p:spPr/>
        <p:txBody>
          <a:bodyPr/>
          <a:lstStyle/>
          <a:p>
            <a:fld id="{9EF6A9EF-53F1-4937-8AD0-4428E83411D6}" type="slidenum">
              <a:rPr lang="en-US" smtClean="0"/>
              <a:t>‹#›</a:t>
            </a:fld>
            <a:endParaRPr lang="en-US"/>
          </a:p>
        </p:txBody>
      </p:sp>
    </p:spTree>
    <p:extLst>
      <p:ext uri="{BB962C8B-B14F-4D97-AF65-F5344CB8AC3E}">
        <p14:creationId xmlns:p14="http://schemas.microsoft.com/office/powerpoint/2010/main" val="102685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F02B6-6DB5-4B61-8CD5-326A20ED62E1}" type="datetime1">
              <a:rPr lang="en-US" smtClean="0"/>
              <a:t>4/26/2018</a:t>
            </a:fld>
            <a:endParaRPr lang="en-US"/>
          </a:p>
        </p:txBody>
      </p:sp>
      <p:sp>
        <p:nvSpPr>
          <p:cNvPr id="5" name="Footer Placeholder 4"/>
          <p:cNvSpPr>
            <a:spLocks noGrp="1"/>
          </p:cNvSpPr>
          <p:nvPr>
            <p:ph type="ftr" sz="quarter" idx="11"/>
          </p:nvPr>
        </p:nvSpPr>
        <p:spPr/>
        <p:txBody>
          <a:bodyPr/>
          <a:lstStyle/>
          <a:p>
            <a:r>
              <a:rPr lang="en-US"/>
              <a:t>CPS Project - Banks &amp; Darrah</a:t>
            </a:r>
          </a:p>
        </p:txBody>
      </p:sp>
      <p:sp>
        <p:nvSpPr>
          <p:cNvPr id="6" name="Slide Number Placeholder 5"/>
          <p:cNvSpPr>
            <a:spLocks noGrp="1"/>
          </p:cNvSpPr>
          <p:nvPr>
            <p:ph type="sldNum" sz="quarter" idx="12"/>
          </p:nvPr>
        </p:nvSpPr>
        <p:spPr/>
        <p:txBody>
          <a:bodyPr/>
          <a:lstStyle/>
          <a:p>
            <a:fld id="{9EF6A9EF-53F1-4937-8AD0-4428E83411D6}" type="slidenum">
              <a:rPr lang="en-US" smtClean="0"/>
              <a:t>‹#›</a:t>
            </a:fld>
            <a:endParaRPr lang="en-US"/>
          </a:p>
        </p:txBody>
      </p:sp>
    </p:spTree>
    <p:extLst>
      <p:ext uri="{BB962C8B-B14F-4D97-AF65-F5344CB8AC3E}">
        <p14:creationId xmlns:p14="http://schemas.microsoft.com/office/powerpoint/2010/main" val="243183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FE82A7-F45D-4626-A975-BBE4717FB035}" type="datetime1">
              <a:rPr lang="en-US" smtClean="0"/>
              <a:t>4/26/2018</a:t>
            </a:fld>
            <a:endParaRPr lang="en-US"/>
          </a:p>
        </p:txBody>
      </p:sp>
      <p:sp>
        <p:nvSpPr>
          <p:cNvPr id="5" name="Footer Placeholder 4"/>
          <p:cNvSpPr>
            <a:spLocks noGrp="1"/>
          </p:cNvSpPr>
          <p:nvPr>
            <p:ph type="ftr" sz="quarter" idx="11"/>
          </p:nvPr>
        </p:nvSpPr>
        <p:spPr/>
        <p:txBody>
          <a:bodyPr/>
          <a:lstStyle/>
          <a:p>
            <a:r>
              <a:rPr lang="en-US"/>
              <a:t>CPS Project - Banks &amp; Darrah</a:t>
            </a:r>
          </a:p>
        </p:txBody>
      </p:sp>
      <p:sp>
        <p:nvSpPr>
          <p:cNvPr id="6" name="Slide Number Placeholder 5"/>
          <p:cNvSpPr>
            <a:spLocks noGrp="1"/>
          </p:cNvSpPr>
          <p:nvPr>
            <p:ph type="sldNum" sz="quarter" idx="12"/>
          </p:nvPr>
        </p:nvSpPr>
        <p:spPr/>
        <p:txBody>
          <a:bodyPr/>
          <a:lstStyle/>
          <a:p>
            <a:fld id="{5918032E-FAE9-43C5-B7E6-873934E6D796}" type="slidenum">
              <a:rPr lang="en-US" smtClean="0"/>
              <a:t>‹#›</a:t>
            </a:fld>
            <a:endParaRPr lang="en-US"/>
          </a:p>
        </p:txBody>
      </p:sp>
    </p:spTree>
    <p:extLst>
      <p:ext uri="{BB962C8B-B14F-4D97-AF65-F5344CB8AC3E}">
        <p14:creationId xmlns:p14="http://schemas.microsoft.com/office/powerpoint/2010/main" val="1052798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2CF0DE-2328-4DC4-869A-25F07729CCE7}" type="datetime1">
              <a:rPr lang="en-US" smtClean="0"/>
              <a:t>4/26/2018</a:t>
            </a:fld>
            <a:endParaRPr lang="en-US"/>
          </a:p>
        </p:txBody>
      </p:sp>
      <p:sp>
        <p:nvSpPr>
          <p:cNvPr id="5" name="Footer Placeholder 4"/>
          <p:cNvSpPr>
            <a:spLocks noGrp="1"/>
          </p:cNvSpPr>
          <p:nvPr>
            <p:ph type="ftr" sz="quarter" idx="11"/>
          </p:nvPr>
        </p:nvSpPr>
        <p:spPr/>
        <p:txBody>
          <a:bodyPr/>
          <a:lstStyle/>
          <a:p>
            <a:r>
              <a:rPr lang="en-US"/>
              <a:t>CPS Project - Banks &amp; Darrah</a:t>
            </a:r>
          </a:p>
        </p:txBody>
      </p:sp>
      <p:sp>
        <p:nvSpPr>
          <p:cNvPr id="6" name="Slide Number Placeholder 5"/>
          <p:cNvSpPr>
            <a:spLocks noGrp="1"/>
          </p:cNvSpPr>
          <p:nvPr>
            <p:ph type="sldNum" sz="quarter" idx="12"/>
          </p:nvPr>
        </p:nvSpPr>
        <p:spPr/>
        <p:txBody>
          <a:bodyPr/>
          <a:lstStyle/>
          <a:p>
            <a:fld id="{9EF6A9EF-53F1-4937-8AD0-4428E83411D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0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6B25A2-F50C-4AC1-B4DE-872537EC8190}" type="datetime1">
              <a:rPr lang="en-US" smtClean="0"/>
              <a:t>4/26/2018</a:t>
            </a:fld>
            <a:endParaRPr lang="en-US"/>
          </a:p>
        </p:txBody>
      </p:sp>
      <p:sp>
        <p:nvSpPr>
          <p:cNvPr id="6" name="Footer Placeholder 5"/>
          <p:cNvSpPr>
            <a:spLocks noGrp="1"/>
          </p:cNvSpPr>
          <p:nvPr>
            <p:ph type="ftr" sz="quarter" idx="11"/>
          </p:nvPr>
        </p:nvSpPr>
        <p:spPr/>
        <p:txBody>
          <a:bodyPr/>
          <a:lstStyle/>
          <a:p>
            <a:r>
              <a:rPr lang="en-US"/>
              <a:t>CPS Project - Banks &amp; Darrah</a:t>
            </a:r>
          </a:p>
        </p:txBody>
      </p:sp>
      <p:sp>
        <p:nvSpPr>
          <p:cNvPr id="7" name="Slide Number Placeholder 6"/>
          <p:cNvSpPr>
            <a:spLocks noGrp="1"/>
          </p:cNvSpPr>
          <p:nvPr>
            <p:ph type="sldNum" sz="quarter" idx="12"/>
          </p:nvPr>
        </p:nvSpPr>
        <p:spPr/>
        <p:txBody>
          <a:bodyPr/>
          <a:lstStyle/>
          <a:p>
            <a:fld id="{9EF6A9EF-53F1-4937-8AD0-4428E83411D6}" type="slidenum">
              <a:rPr lang="en-US" smtClean="0"/>
              <a:t>‹#›</a:t>
            </a:fld>
            <a:endParaRPr lang="en-US"/>
          </a:p>
        </p:txBody>
      </p:sp>
    </p:spTree>
    <p:extLst>
      <p:ext uri="{BB962C8B-B14F-4D97-AF65-F5344CB8AC3E}">
        <p14:creationId xmlns:p14="http://schemas.microsoft.com/office/powerpoint/2010/main" val="4285192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D17529-9A89-42D0-9599-6BD8BC3F744B}" type="datetime1">
              <a:rPr lang="en-US" smtClean="0"/>
              <a:t>4/26/2018</a:t>
            </a:fld>
            <a:endParaRPr lang="en-US"/>
          </a:p>
        </p:txBody>
      </p:sp>
      <p:sp>
        <p:nvSpPr>
          <p:cNvPr id="8" name="Footer Placeholder 7"/>
          <p:cNvSpPr>
            <a:spLocks noGrp="1"/>
          </p:cNvSpPr>
          <p:nvPr>
            <p:ph type="ftr" sz="quarter" idx="11"/>
          </p:nvPr>
        </p:nvSpPr>
        <p:spPr/>
        <p:txBody>
          <a:bodyPr/>
          <a:lstStyle/>
          <a:p>
            <a:r>
              <a:rPr lang="en-US"/>
              <a:t>CPS Project - Banks &amp; Darrah</a:t>
            </a:r>
          </a:p>
        </p:txBody>
      </p:sp>
      <p:sp>
        <p:nvSpPr>
          <p:cNvPr id="9" name="Slide Number Placeholder 8"/>
          <p:cNvSpPr>
            <a:spLocks noGrp="1"/>
          </p:cNvSpPr>
          <p:nvPr>
            <p:ph type="sldNum" sz="quarter" idx="12"/>
          </p:nvPr>
        </p:nvSpPr>
        <p:spPr/>
        <p:txBody>
          <a:bodyPr/>
          <a:lstStyle/>
          <a:p>
            <a:fld id="{9EF6A9EF-53F1-4937-8AD0-4428E83411D6}" type="slidenum">
              <a:rPr lang="en-US" smtClean="0"/>
              <a:t>‹#›</a:t>
            </a:fld>
            <a:endParaRPr lang="en-US"/>
          </a:p>
        </p:txBody>
      </p:sp>
    </p:spTree>
    <p:extLst>
      <p:ext uri="{BB962C8B-B14F-4D97-AF65-F5344CB8AC3E}">
        <p14:creationId xmlns:p14="http://schemas.microsoft.com/office/powerpoint/2010/main" val="1784239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5C25C4-8696-420E-BA0C-801ABA5A0017}" type="datetime1">
              <a:rPr lang="en-US" smtClean="0"/>
              <a:t>4/26/2018</a:t>
            </a:fld>
            <a:endParaRPr lang="en-US"/>
          </a:p>
        </p:txBody>
      </p:sp>
      <p:sp>
        <p:nvSpPr>
          <p:cNvPr id="4" name="Footer Placeholder 3"/>
          <p:cNvSpPr>
            <a:spLocks noGrp="1"/>
          </p:cNvSpPr>
          <p:nvPr>
            <p:ph type="ftr" sz="quarter" idx="11"/>
          </p:nvPr>
        </p:nvSpPr>
        <p:spPr/>
        <p:txBody>
          <a:bodyPr/>
          <a:lstStyle/>
          <a:p>
            <a:r>
              <a:rPr lang="en-US"/>
              <a:t>CPS Project - Banks &amp; Darrah</a:t>
            </a:r>
          </a:p>
        </p:txBody>
      </p:sp>
      <p:sp>
        <p:nvSpPr>
          <p:cNvPr id="5" name="Slide Number Placeholder 4"/>
          <p:cNvSpPr>
            <a:spLocks noGrp="1"/>
          </p:cNvSpPr>
          <p:nvPr>
            <p:ph type="sldNum" sz="quarter" idx="12"/>
          </p:nvPr>
        </p:nvSpPr>
        <p:spPr/>
        <p:txBody>
          <a:bodyPr/>
          <a:lstStyle/>
          <a:p>
            <a:fld id="{9EF6A9EF-53F1-4937-8AD0-4428E83411D6}" type="slidenum">
              <a:rPr lang="en-US" smtClean="0"/>
              <a:t>‹#›</a:t>
            </a:fld>
            <a:endParaRPr lang="en-US"/>
          </a:p>
        </p:txBody>
      </p:sp>
    </p:spTree>
    <p:extLst>
      <p:ext uri="{BB962C8B-B14F-4D97-AF65-F5344CB8AC3E}">
        <p14:creationId xmlns:p14="http://schemas.microsoft.com/office/powerpoint/2010/main" val="3093615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1446E2-148D-4B23-AF9D-3B9F16DC5DE7}" type="datetime1">
              <a:rPr lang="en-US" smtClean="0"/>
              <a:t>4/26/2018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CPS Project - Banks &amp; Darrah</a:t>
            </a:r>
          </a:p>
        </p:txBody>
      </p:sp>
      <p:sp>
        <p:nvSpPr>
          <p:cNvPr id="9" name="Slide Number Placeholder 8"/>
          <p:cNvSpPr>
            <a:spLocks noGrp="1"/>
          </p:cNvSpPr>
          <p:nvPr>
            <p:ph type="sldNum" sz="quarter" idx="12"/>
          </p:nvPr>
        </p:nvSpPr>
        <p:spPr/>
        <p:txBody>
          <a:bodyPr/>
          <a:lstStyle/>
          <a:p>
            <a:fld id="{9EF6A9EF-53F1-4937-8AD0-4428E83411D6}" type="slidenum">
              <a:rPr lang="en-US" smtClean="0"/>
              <a:t>‹#›</a:t>
            </a:fld>
            <a:endParaRPr lang="en-US"/>
          </a:p>
        </p:txBody>
      </p:sp>
    </p:spTree>
    <p:extLst>
      <p:ext uri="{BB962C8B-B14F-4D97-AF65-F5344CB8AC3E}">
        <p14:creationId xmlns:p14="http://schemas.microsoft.com/office/powerpoint/2010/main" val="202572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725C5A-0C89-441A-9C57-357DE593713C}" type="datetime1">
              <a:rPr lang="en-US" smtClean="0"/>
              <a:t>4/26/2018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CPS Project - Banks &amp; Darrah</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EF6A9EF-53F1-4937-8AD0-4428E83411D6}" type="slidenum">
              <a:rPr lang="en-US" smtClean="0"/>
              <a:t>‹#›</a:t>
            </a:fld>
            <a:endParaRPr lang="en-US"/>
          </a:p>
        </p:txBody>
      </p:sp>
    </p:spTree>
    <p:extLst>
      <p:ext uri="{BB962C8B-B14F-4D97-AF65-F5344CB8AC3E}">
        <p14:creationId xmlns:p14="http://schemas.microsoft.com/office/powerpoint/2010/main" val="4279820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EC6798F-AB96-4FED-9232-FBDEDA7824CC}" type="datetime1">
              <a:rPr lang="en-US" smtClean="0"/>
              <a:t>4/26/2018</a:t>
            </a:fld>
            <a:endParaRPr lang="en-US"/>
          </a:p>
        </p:txBody>
      </p:sp>
      <p:sp>
        <p:nvSpPr>
          <p:cNvPr id="6" name="Footer Placeholder 5"/>
          <p:cNvSpPr>
            <a:spLocks noGrp="1"/>
          </p:cNvSpPr>
          <p:nvPr>
            <p:ph type="ftr" sz="quarter" idx="11"/>
          </p:nvPr>
        </p:nvSpPr>
        <p:spPr/>
        <p:txBody>
          <a:bodyPr/>
          <a:lstStyle/>
          <a:p>
            <a:r>
              <a:rPr lang="en-US"/>
              <a:t>CPS Project - Banks &amp; Darrah</a:t>
            </a:r>
          </a:p>
        </p:txBody>
      </p:sp>
      <p:sp>
        <p:nvSpPr>
          <p:cNvPr id="7" name="Slide Number Placeholder 6"/>
          <p:cNvSpPr>
            <a:spLocks noGrp="1"/>
          </p:cNvSpPr>
          <p:nvPr>
            <p:ph type="sldNum" sz="quarter" idx="12"/>
          </p:nvPr>
        </p:nvSpPr>
        <p:spPr/>
        <p:txBody>
          <a:bodyPr/>
          <a:lstStyle/>
          <a:p>
            <a:fld id="{9EF6A9EF-53F1-4937-8AD0-4428E83411D6}" type="slidenum">
              <a:rPr lang="en-US" smtClean="0"/>
              <a:t>‹#›</a:t>
            </a:fld>
            <a:endParaRPr lang="en-US"/>
          </a:p>
        </p:txBody>
      </p:sp>
    </p:spTree>
    <p:extLst>
      <p:ext uri="{BB962C8B-B14F-4D97-AF65-F5344CB8AC3E}">
        <p14:creationId xmlns:p14="http://schemas.microsoft.com/office/powerpoint/2010/main" val="3346715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337B266-EE34-408F-B942-3E15905E204E}" type="datetime1">
              <a:rPr lang="en-US" smtClean="0"/>
              <a:t>4/26/2018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CPS Project - Banks &amp; Darrah</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EF6A9EF-53F1-4937-8AD0-4428E83411D6}"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839458"/>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ransition>
    <p:fade thruBlk="1"/>
  </p:transition>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B1EF8-06DB-422C-BAE5-18485450A618}"/>
              </a:ext>
            </a:extLst>
          </p:cNvPr>
          <p:cNvSpPr>
            <a:spLocks noGrp="1"/>
          </p:cNvSpPr>
          <p:nvPr>
            <p:ph type="ctrTitle"/>
          </p:nvPr>
        </p:nvSpPr>
        <p:spPr>
          <a:xfrm>
            <a:off x="1524000" y="1376361"/>
            <a:ext cx="9144000" cy="3109913"/>
          </a:xfrm>
        </p:spPr>
        <p:txBody>
          <a:bodyPr>
            <a:normAutofit/>
          </a:bodyPr>
          <a:lstStyle/>
          <a:p>
            <a:pPr algn="ctr"/>
            <a:r>
              <a:rPr lang="en-US" sz="5400" dirty="0"/>
              <a:t>EECE 6321 Cyber-Physical Systems  Project:</a:t>
            </a:r>
            <a:br>
              <a:rPr lang="en-US" sz="5400" dirty="0"/>
            </a:br>
            <a:r>
              <a:rPr lang="en-US" sz="5400" dirty="0"/>
              <a:t>Modeling, Design, &amp; Analysis of a  Heart + Pacemaker System</a:t>
            </a:r>
          </a:p>
        </p:txBody>
      </p:sp>
      <p:sp>
        <p:nvSpPr>
          <p:cNvPr id="3" name="Subtitle 2">
            <a:extLst>
              <a:ext uri="{FF2B5EF4-FFF2-40B4-BE49-F238E27FC236}">
                <a16:creationId xmlns:a16="http://schemas.microsoft.com/office/drawing/2014/main" id="{B0A7CFFB-5001-45DE-BCD5-724421CA68A1}"/>
              </a:ext>
            </a:extLst>
          </p:cNvPr>
          <p:cNvSpPr>
            <a:spLocks noGrp="1"/>
          </p:cNvSpPr>
          <p:nvPr>
            <p:ph type="subTitle" idx="1"/>
          </p:nvPr>
        </p:nvSpPr>
        <p:spPr>
          <a:xfrm>
            <a:off x="1097280" y="4589556"/>
            <a:ext cx="9144000" cy="892083"/>
          </a:xfrm>
        </p:spPr>
        <p:txBody>
          <a:bodyPr>
            <a:normAutofit lnSpcReduction="10000"/>
          </a:bodyPr>
          <a:lstStyle/>
          <a:p>
            <a:r>
              <a:rPr lang="en-US" dirty="0"/>
              <a:t>Authors: 			Banks, William &amp; </a:t>
            </a:r>
          </a:p>
          <a:p>
            <a:r>
              <a:rPr lang="en-US" dirty="0"/>
              <a:t>				Darrah, Tim</a:t>
            </a:r>
          </a:p>
        </p:txBody>
      </p:sp>
      <p:sp>
        <p:nvSpPr>
          <p:cNvPr id="4" name="Date Placeholder 3">
            <a:extLst>
              <a:ext uri="{FF2B5EF4-FFF2-40B4-BE49-F238E27FC236}">
                <a16:creationId xmlns:a16="http://schemas.microsoft.com/office/drawing/2014/main" id="{E2F98A35-6D16-4FAB-B287-8FEE69F11EB8}"/>
              </a:ext>
            </a:extLst>
          </p:cNvPr>
          <p:cNvSpPr>
            <a:spLocks noGrp="1"/>
          </p:cNvSpPr>
          <p:nvPr>
            <p:ph type="dt" sz="half" idx="10"/>
          </p:nvPr>
        </p:nvSpPr>
        <p:spPr/>
        <p:txBody>
          <a:bodyPr/>
          <a:lstStyle/>
          <a:p>
            <a:fld id="{34094974-AC6D-406C-85DC-DD7424F87560}" type="datetime1">
              <a:rPr lang="en-US" smtClean="0"/>
              <a:t>4/26/2018</a:t>
            </a:fld>
            <a:endParaRPr lang="en-US"/>
          </a:p>
        </p:txBody>
      </p:sp>
    </p:spTree>
    <p:extLst>
      <p:ext uri="{BB962C8B-B14F-4D97-AF65-F5344CB8AC3E}">
        <p14:creationId xmlns:p14="http://schemas.microsoft.com/office/powerpoint/2010/main" val="1530672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93BA-4CE5-477C-ADD5-5E6750D57BAC}"/>
              </a:ext>
            </a:extLst>
          </p:cNvPr>
          <p:cNvSpPr>
            <a:spLocks noGrp="1"/>
          </p:cNvSpPr>
          <p:nvPr>
            <p:ph type="title"/>
          </p:nvPr>
        </p:nvSpPr>
        <p:spPr/>
        <p:txBody>
          <a:bodyPr/>
          <a:lstStyle/>
          <a:p>
            <a:r>
              <a:rPr lang="en-US" dirty="0"/>
              <a:t>Modeling - </a:t>
            </a:r>
            <a:r>
              <a:rPr lang="en-US" b="1" dirty="0" err="1"/>
              <a:t>HeartModel</a:t>
            </a:r>
            <a:endParaRPr lang="en-US" b="1" dirty="0"/>
          </a:p>
        </p:txBody>
      </p:sp>
      <p:sp>
        <p:nvSpPr>
          <p:cNvPr id="3" name="Footer Placeholder 2">
            <a:extLst>
              <a:ext uri="{FF2B5EF4-FFF2-40B4-BE49-F238E27FC236}">
                <a16:creationId xmlns:a16="http://schemas.microsoft.com/office/drawing/2014/main" id="{7ED809E2-E97A-4B84-B0C1-E709A124169C}"/>
              </a:ext>
            </a:extLst>
          </p:cNvPr>
          <p:cNvSpPr>
            <a:spLocks noGrp="1"/>
          </p:cNvSpPr>
          <p:nvPr>
            <p:ph type="ftr" sz="quarter" idx="11"/>
          </p:nvPr>
        </p:nvSpPr>
        <p:spPr/>
        <p:txBody>
          <a:bodyPr/>
          <a:lstStyle/>
          <a:p>
            <a:r>
              <a:rPr lang="en-US"/>
              <a:t>CPS Project - Banks &amp; Darrah</a:t>
            </a:r>
          </a:p>
        </p:txBody>
      </p:sp>
      <p:sp>
        <p:nvSpPr>
          <p:cNvPr id="4" name="Slide Number Placeholder 3">
            <a:extLst>
              <a:ext uri="{FF2B5EF4-FFF2-40B4-BE49-F238E27FC236}">
                <a16:creationId xmlns:a16="http://schemas.microsoft.com/office/drawing/2014/main" id="{FE09BA8C-F138-4E93-81DC-9C07757D9BF2}"/>
              </a:ext>
            </a:extLst>
          </p:cNvPr>
          <p:cNvSpPr>
            <a:spLocks noGrp="1"/>
          </p:cNvSpPr>
          <p:nvPr>
            <p:ph type="sldNum" sz="quarter" idx="12"/>
          </p:nvPr>
        </p:nvSpPr>
        <p:spPr/>
        <p:txBody>
          <a:bodyPr/>
          <a:lstStyle/>
          <a:p>
            <a:fld id="{5918032E-FAE9-43C5-B7E6-873934E6D796}" type="slidenum">
              <a:rPr lang="en-US" smtClean="0"/>
              <a:t>10</a:t>
            </a:fld>
            <a:endParaRPr lang="en-US"/>
          </a:p>
        </p:txBody>
      </p:sp>
      <p:pic>
        <p:nvPicPr>
          <p:cNvPr id="5" name="Picture 4" descr="A close up of a map&#10;&#10;Description generated with very high confidence">
            <a:extLst>
              <a:ext uri="{FF2B5EF4-FFF2-40B4-BE49-F238E27FC236}">
                <a16:creationId xmlns:a16="http://schemas.microsoft.com/office/drawing/2014/main" id="{4C4914CB-AD3B-45ED-900C-9DB3C9B3A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1" y="1943101"/>
            <a:ext cx="10094078" cy="3437791"/>
          </a:xfrm>
          <a:prstGeom prst="rect">
            <a:avLst/>
          </a:prstGeom>
        </p:spPr>
      </p:pic>
    </p:spTree>
    <p:extLst>
      <p:ext uri="{BB962C8B-B14F-4D97-AF65-F5344CB8AC3E}">
        <p14:creationId xmlns:p14="http://schemas.microsoft.com/office/powerpoint/2010/main" val="1815132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AB5D2-68CB-4694-99D1-DAD9B8363311}"/>
              </a:ext>
            </a:extLst>
          </p:cNvPr>
          <p:cNvSpPr>
            <a:spLocks noGrp="1"/>
          </p:cNvSpPr>
          <p:nvPr>
            <p:ph type="title"/>
          </p:nvPr>
        </p:nvSpPr>
        <p:spPr/>
        <p:txBody>
          <a:bodyPr/>
          <a:lstStyle/>
          <a:p>
            <a:r>
              <a:rPr lang="en-US" dirty="0"/>
              <a:t>Modeling - </a:t>
            </a:r>
            <a:r>
              <a:rPr lang="en-US" b="1" dirty="0" err="1"/>
              <a:t>PaceModel</a:t>
            </a:r>
            <a:endParaRPr lang="en-US" dirty="0"/>
          </a:p>
        </p:txBody>
      </p:sp>
      <p:sp>
        <p:nvSpPr>
          <p:cNvPr id="3" name="Footer Placeholder 2">
            <a:extLst>
              <a:ext uri="{FF2B5EF4-FFF2-40B4-BE49-F238E27FC236}">
                <a16:creationId xmlns:a16="http://schemas.microsoft.com/office/drawing/2014/main" id="{386A45F9-01E3-4DA2-833E-906C14E7CD7A}"/>
              </a:ext>
            </a:extLst>
          </p:cNvPr>
          <p:cNvSpPr>
            <a:spLocks noGrp="1"/>
          </p:cNvSpPr>
          <p:nvPr>
            <p:ph type="ftr" sz="quarter" idx="11"/>
          </p:nvPr>
        </p:nvSpPr>
        <p:spPr/>
        <p:txBody>
          <a:bodyPr/>
          <a:lstStyle/>
          <a:p>
            <a:r>
              <a:rPr lang="en-US"/>
              <a:t>CPS Project - Banks &amp; Darrah</a:t>
            </a:r>
          </a:p>
        </p:txBody>
      </p:sp>
      <p:sp>
        <p:nvSpPr>
          <p:cNvPr id="4" name="Slide Number Placeholder 3">
            <a:extLst>
              <a:ext uri="{FF2B5EF4-FFF2-40B4-BE49-F238E27FC236}">
                <a16:creationId xmlns:a16="http://schemas.microsoft.com/office/drawing/2014/main" id="{7AFAF6B2-A82F-40B1-8437-9CB029BDD00F}"/>
              </a:ext>
            </a:extLst>
          </p:cNvPr>
          <p:cNvSpPr>
            <a:spLocks noGrp="1"/>
          </p:cNvSpPr>
          <p:nvPr>
            <p:ph type="sldNum" sz="quarter" idx="12"/>
          </p:nvPr>
        </p:nvSpPr>
        <p:spPr/>
        <p:txBody>
          <a:bodyPr/>
          <a:lstStyle/>
          <a:p>
            <a:fld id="{5918032E-FAE9-43C5-B7E6-873934E6D796}" type="slidenum">
              <a:rPr lang="en-US" smtClean="0"/>
              <a:t>11</a:t>
            </a:fld>
            <a:endParaRPr lang="en-US"/>
          </a:p>
        </p:txBody>
      </p:sp>
      <p:pic>
        <p:nvPicPr>
          <p:cNvPr id="5" name="Picture 4" descr="A screenshot of a social media post&#10;&#10;Description generated with very high confidence">
            <a:extLst>
              <a:ext uri="{FF2B5EF4-FFF2-40B4-BE49-F238E27FC236}">
                <a16:creationId xmlns:a16="http://schemas.microsoft.com/office/drawing/2014/main" id="{373F4C43-BBBA-41DB-A693-35B99809B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43100"/>
            <a:ext cx="10059837" cy="3531577"/>
          </a:xfrm>
          <a:prstGeom prst="rect">
            <a:avLst/>
          </a:prstGeom>
        </p:spPr>
      </p:pic>
    </p:spTree>
    <p:extLst>
      <p:ext uri="{BB962C8B-B14F-4D97-AF65-F5344CB8AC3E}">
        <p14:creationId xmlns:p14="http://schemas.microsoft.com/office/powerpoint/2010/main" val="3665628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AC34-AD54-49C0-A54C-22F13E94DA0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C62B44C-832F-4C8F-8686-52D787785D5E}"/>
              </a:ext>
            </a:extLst>
          </p:cNvPr>
          <p:cNvSpPr>
            <a:spLocks noGrp="1"/>
          </p:cNvSpPr>
          <p:nvPr>
            <p:ph idx="1"/>
          </p:nvPr>
        </p:nvSpPr>
        <p:spPr>
          <a:xfrm>
            <a:off x="1097280" y="2044995"/>
            <a:ext cx="5477185" cy="3887894"/>
          </a:xfrm>
        </p:spPr>
        <p:txBody>
          <a:bodyPr/>
          <a:lstStyle/>
          <a:p>
            <a:r>
              <a:rPr lang="en-US" dirty="0"/>
              <a:t>Introduction</a:t>
            </a:r>
          </a:p>
          <a:p>
            <a:r>
              <a:rPr lang="en-US" dirty="0"/>
              <a:t>Background</a:t>
            </a:r>
          </a:p>
          <a:p>
            <a:r>
              <a:rPr lang="en-US" dirty="0"/>
              <a:t>Modeling</a:t>
            </a:r>
          </a:p>
          <a:p>
            <a:r>
              <a:rPr lang="en-US" b="1" dirty="0"/>
              <a:t>Hardware Design</a:t>
            </a:r>
          </a:p>
          <a:p>
            <a:r>
              <a:rPr lang="en-US" dirty="0"/>
              <a:t>Analysis</a:t>
            </a:r>
          </a:p>
          <a:p>
            <a:r>
              <a:rPr lang="en-US" dirty="0"/>
              <a:t>Challenges</a:t>
            </a:r>
          </a:p>
          <a:p>
            <a:r>
              <a:rPr lang="en-US" dirty="0"/>
              <a:t>Demo</a:t>
            </a:r>
          </a:p>
          <a:p>
            <a:endParaRPr lang="en-US" dirty="0"/>
          </a:p>
        </p:txBody>
      </p:sp>
      <p:sp>
        <p:nvSpPr>
          <p:cNvPr id="4" name="Footer Placeholder 3">
            <a:extLst>
              <a:ext uri="{FF2B5EF4-FFF2-40B4-BE49-F238E27FC236}">
                <a16:creationId xmlns:a16="http://schemas.microsoft.com/office/drawing/2014/main" id="{11714C37-3360-465B-BB83-14064E6478FF}"/>
              </a:ext>
            </a:extLst>
          </p:cNvPr>
          <p:cNvSpPr>
            <a:spLocks noGrp="1"/>
          </p:cNvSpPr>
          <p:nvPr>
            <p:ph type="ftr" sz="quarter" idx="11"/>
          </p:nvPr>
        </p:nvSpPr>
        <p:spPr/>
        <p:txBody>
          <a:bodyPr/>
          <a:lstStyle/>
          <a:p>
            <a:r>
              <a:rPr lang="en-US"/>
              <a:t>CPS Project - Banks &amp; Darrah</a:t>
            </a:r>
          </a:p>
        </p:txBody>
      </p:sp>
      <p:sp>
        <p:nvSpPr>
          <p:cNvPr id="5" name="Slide Number Placeholder 4">
            <a:extLst>
              <a:ext uri="{FF2B5EF4-FFF2-40B4-BE49-F238E27FC236}">
                <a16:creationId xmlns:a16="http://schemas.microsoft.com/office/drawing/2014/main" id="{1149B984-A5C5-4CAF-95A5-164584940531}"/>
              </a:ext>
            </a:extLst>
          </p:cNvPr>
          <p:cNvSpPr>
            <a:spLocks noGrp="1"/>
          </p:cNvSpPr>
          <p:nvPr>
            <p:ph type="sldNum" sz="quarter" idx="12"/>
          </p:nvPr>
        </p:nvSpPr>
        <p:spPr/>
        <p:txBody>
          <a:bodyPr/>
          <a:lstStyle/>
          <a:p>
            <a:fld id="{5918032E-FAE9-43C5-B7E6-873934E6D796}" type="slidenum">
              <a:rPr lang="en-US" smtClean="0"/>
              <a:t>12</a:t>
            </a:fld>
            <a:endParaRPr lang="en-US"/>
          </a:p>
        </p:txBody>
      </p:sp>
    </p:spTree>
    <p:extLst>
      <p:ext uri="{BB962C8B-B14F-4D97-AF65-F5344CB8AC3E}">
        <p14:creationId xmlns:p14="http://schemas.microsoft.com/office/powerpoint/2010/main" val="2419548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04C50-0EBB-401E-B946-946D4E44D2DA}"/>
              </a:ext>
            </a:extLst>
          </p:cNvPr>
          <p:cNvSpPr>
            <a:spLocks noGrp="1"/>
          </p:cNvSpPr>
          <p:nvPr>
            <p:ph type="title"/>
          </p:nvPr>
        </p:nvSpPr>
        <p:spPr/>
        <p:txBody>
          <a:bodyPr/>
          <a:lstStyle/>
          <a:p>
            <a:r>
              <a:rPr lang="en-US" dirty="0"/>
              <a:t>Hardware Design</a:t>
            </a:r>
          </a:p>
        </p:txBody>
      </p:sp>
      <p:sp>
        <p:nvSpPr>
          <p:cNvPr id="3" name="Footer Placeholder 2">
            <a:extLst>
              <a:ext uri="{FF2B5EF4-FFF2-40B4-BE49-F238E27FC236}">
                <a16:creationId xmlns:a16="http://schemas.microsoft.com/office/drawing/2014/main" id="{12EBD3DF-64A1-4B27-9886-CAFC941D54FA}"/>
              </a:ext>
            </a:extLst>
          </p:cNvPr>
          <p:cNvSpPr>
            <a:spLocks noGrp="1"/>
          </p:cNvSpPr>
          <p:nvPr>
            <p:ph type="ftr" sz="quarter" idx="11"/>
          </p:nvPr>
        </p:nvSpPr>
        <p:spPr/>
        <p:txBody>
          <a:bodyPr/>
          <a:lstStyle/>
          <a:p>
            <a:r>
              <a:rPr lang="en-US"/>
              <a:t>CPS Project - Banks &amp; Darrah</a:t>
            </a:r>
          </a:p>
        </p:txBody>
      </p:sp>
      <p:sp>
        <p:nvSpPr>
          <p:cNvPr id="9" name="Slide Number Placeholder 8">
            <a:extLst>
              <a:ext uri="{FF2B5EF4-FFF2-40B4-BE49-F238E27FC236}">
                <a16:creationId xmlns:a16="http://schemas.microsoft.com/office/drawing/2014/main" id="{1177CA7F-B372-4ABB-843F-04B8CDFE390D}"/>
              </a:ext>
            </a:extLst>
          </p:cNvPr>
          <p:cNvSpPr>
            <a:spLocks noGrp="1"/>
          </p:cNvSpPr>
          <p:nvPr>
            <p:ph type="sldNum" sz="quarter" idx="12"/>
          </p:nvPr>
        </p:nvSpPr>
        <p:spPr/>
        <p:txBody>
          <a:bodyPr/>
          <a:lstStyle/>
          <a:p>
            <a:fld id="{5918032E-FAE9-43C5-B7E6-873934E6D796}" type="slidenum">
              <a:rPr lang="en-US" smtClean="0"/>
              <a:t>13</a:t>
            </a:fld>
            <a:endParaRPr lang="en-US"/>
          </a:p>
        </p:txBody>
      </p:sp>
      <p:pic>
        <p:nvPicPr>
          <p:cNvPr id="11" name="Picture 10">
            <a:extLst>
              <a:ext uri="{FF2B5EF4-FFF2-40B4-BE49-F238E27FC236}">
                <a16:creationId xmlns:a16="http://schemas.microsoft.com/office/drawing/2014/main" id="{A392268C-6457-457A-876C-97FA302F1372}"/>
              </a:ext>
            </a:extLst>
          </p:cNvPr>
          <p:cNvPicPr>
            <a:picLocks noChangeAspect="1"/>
          </p:cNvPicPr>
          <p:nvPr/>
        </p:nvPicPr>
        <p:blipFill rotWithShape="1">
          <a:blip r:embed="rId3">
            <a:extLst>
              <a:ext uri="{28A0092B-C50C-407E-A947-70E740481C1C}">
                <a14:useLocalDpi xmlns:a14="http://schemas.microsoft.com/office/drawing/2010/main" val="0"/>
              </a:ext>
            </a:extLst>
          </a:blip>
          <a:srcRect l="20965" r="22184" b="5598"/>
          <a:stretch/>
        </p:blipFill>
        <p:spPr>
          <a:xfrm>
            <a:off x="6604986" y="2137505"/>
            <a:ext cx="4199138" cy="3922134"/>
          </a:xfrm>
          <a:prstGeom prst="rect">
            <a:avLst/>
          </a:prstGeom>
        </p:spPr>
      </p:pic>
      <p:sp>
        <p:nvSpPr>
          <p:cNvPr id="12" name="Content Placeholder 2">
            <a:extLst>
              <a:ext uri="{FF2B5EF4-FFF2-40B4-BE49-F238E27FC236}">
                <a16:creationId xmlns:a16="http://schemas.microsoft.com/office/drawing/2014/main" id="{BD27B7C7-285A-4524-937B-F199AC280A1A}"/>
              </a:ext>
            </a:extLst>
          </p:cNvPr>
          <p:cNvSpPr>
            <a:spLocks noGrp="1"/>
          </p:cNvSpPr>
          <p:nvPr>
            <p:ph idx="1"/>
          </p:nvPr>
        </p:nvSpPr>
        <p:spPr>
          <a:xfrm>
            <a:off x="1170718" y="2082672"/>
            <a:ext cx="5318859" cy="4087310"/>
          </a:xfrm>
        </p:spPr>
        <p:txBody>
          <a:bodyPr/>
          <a:lstStyle/>
          <a:p>
            <a:r>
              <a:rPr lang="en-US" dirty="0"/>
              <a:t>The Heart</a:t>
            </a:r>
          </a:p>
          <a:p>
            <a:pPr lvl="1"/>
            <a:r>
              <a:rPr lang="en-US" dirty="0"/>
              <a:t>Arduino Due</a:t>
            </a:r>
          </a:p>
          <a:p>
            <a:pPr lvl="1"/>
            <a:r>
              <a:rPr lang="en-US" dirty="0"/>
              <a:t>32bit ARM Cortex M3</a:t>
            </a:r>
          </a:p>
          <a:p>
            <a:pPr lvl="1"/>
            <a:r>
              <a:rPr lang="en-US" dirty="0"/>
              <a:t>3.3v I/O</a:t>
            </a:r>
          </a:p>
          <a:p>
            <a:pPr lvl="1"/>
            <a:r>
              <a:rPr lang="en-US" dirty="0"/>
              <a:t>12bit DAC</a:t>
            </a:r>
          </a:p>
          <a:p>
            <a:r>
              <a:rPr lang="en-US" dirty="0"/>
              <a:t>The </a:t>
            </a:r>
            <a:r>
              <a:rPr lang="en-US" dirty="0" err="1"/>
              <a:t>PaceMaker</a:t>
            </a:r>
            <a:endParaRPr lang="en-US" dirty="0"/>
          </a:p>
          <a:p>
            <a:pPr lvl="1"/>
            <a:r>
              <a:rPr lang="en-US" dirty="0"/>
              <a:t>Arduino Mega</a:t>
            </a:r>
          </a:p>
          <a:p>
            <a:pPr lvl="1"/>
            <a:r>
              <a:rPr lang="en-US" dirty="0"/>
              <a:t>8bit AVR </a:t>
            </a:r>
            <a:r>
              <a:rPr lang="en-US" dirty="0" err="1"/>
              <a:t>ATmega</a:t>
            </a:r>
            <a:r>
              <a:rPr lang="en-US" dirty="0"/>
              <a:t> 2560</a:t>
            </a:r>
          </a:p>
          <a:p>
            <a:pPr lvl="1"/>
            <a:r>
              <a:rPr lang="en-US" dirty="0"/>
              <a:t>5v I/0</a:t>
            </a:r>
          </a:p>
          <a:p>
            <a:pPr lvl="1"/>
            <a:r>
              <a:rPr lang="en-US" dirty="0"/>
              <a:t>10bit ADC</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01383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04C50-0EBB-401E-B946-946D4E44D2DA}"/>
              </a:ext>
            </a:extLst>
          </p:cNvPr>
          <p:cNvSpPr>
            <a:spLocks noGrp="1"/>
          </p:cNvSpPr>
          <p:nvPr>
            <p:ph type="title"/>
          </p:nvPr>
        </p:nvSpPr>
        <p:spPr/>
        <p:txBody>
          <a:bodyPr/>
          <a:lstStyle/>
          <a:p>
            <a:r>
              <a:rPr lang="en-US" dirty="0"/>
              <a:t>Hardware Design</a:t>
            </a:r>
          </a:p>
        </p:txBody>
      </p:sp>
      <p:sp>
        <p:nvSpPr>
          <p:cNvPr id="3" name="Footer Placeholder 2">
            <a:extLst>
              <a:ext uri="{FF2B5EF4-FFF2-40B4-BE49-F238E27FC236}">
                <a16:creationId xmlns:a16="http://schemas.microsoft.com/office/drawing/2014/main" id="{12EBD3DF-64A1-4B27-9886-CAFC941D54FA}"/>
              </a:ext>
            </a:extLst>
          </p:cNvPr>
          <p:cNvSpPr>
            <a:spLocks noGrp="1"/>
          </p:cNvSpPr>
          <p:nvPr>
            <p:ph type="ftr" sz="quarter" idx="11"/>
          </p:nvPr>
        </p:nvSpPr>
        <p:spPr/>
        <p:txBody>
          <a:bodyPr/>
          <a:lstStyle/>
          <a:p>
            <a:r>
              <a:rPr lang="en-US"/>
              <a:t>CPS Project - Banks &amp; Darrah</a:t>
            </a:r>
          </a:p>
        </p:txBody>
      </p:sp>
      <p:sp>
        <p:nvSpPr>
          <p:cNvPr id="9" name="Slide Number Placeholder 8">
            <a:extLst>
              <a:ext uri="{FF2B5EF4-FFF2-40B4-BE49-F238E27FC236}">
                <a16:creationId xmlns:a16="http://schemas.microsoft.com/office/drawing/2014/main" id="{1177CA7F-B372-4ABB-843F-04B8CDFE390D}"/>
              </a:ext>
            </a:extLst>
          </p:cNvPr>
          <p:cNvSpPr>
            <a:spLocks noGrp="1"/>
          </p:cNvSpPr>
          <p:nvPr>
            <p:ph type="sldNum" sz="quarter" idx="12"/>
          </p:nvPr>
        </p:nvSpPr>
        <p:spPr/>
        <p:txBody>
          <a:bodyPr/>
          <a:lstStyle/>
          <a:p>
            <a:fld id="{5918032E-FAE9-43C5-B7E6-873934E6D796}" type="slidenum">
              <a:rPr lang="en-US" smtClean="0"/>
              <a:t>14</a:t>
            </a:fld>
            <a:endParaRPr lang="en-US"/>
          </a:p>
        </p:txBody>
      </p:sp>
      <p:sp>
        <p:nvSpPr>
          <p:cNvPr id="6" name="Arrow: Right 5">
            <a:extLst>
              <a:ext uri="{FF2B5EF4-FFF2-40B4-BE49-F238E27FC236}">
                <a16:creationId xmlns:a16="http://schemas.microsoft.com/office/drawing/2014/main" id="{8279E6F8-3362-45CC-A945-039C5EA9B95D}"/>
              </a:ext>
            </a:extLst>
          </p:cNvPr>
          <p:cNvSpPr/>
          <p:nvPr/>
        </p:nvSpPr>
        <p:spPr>
          <a:xfrm>
            <a:off x="5270386" y="2944558"/>
            <a:ext cx="1325460" cy="10150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BC2B9D8-4098-42CD-8F77-FE2711F4C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604" y="5015958"/>
            <a:ext cx="8448563" cy="1267686"/>
          </a:xfrm>
          <a:prstGeom prst="rect">
            <a:avLst/>
          </a:prstGeom>
        </p:spPr>
      </p:pic>
      <p:grpSp>
        <p:nvGrpSpPr>
          <p:cNvPr id="16" name="Group 15">
            <a:extLst>
              <a:ext uri="{FF2B5EF4-FFF2-40B4-BE49-F238E27FC236}">
                <a16:creationId xmlns:a16="http://schemas.microsoft.com/office/drawing/2014/main" id="{A32C56E2-00C7-4D5E-97E8-67D6EB2F0430}"/>
              </a:ext>
            </a:extLst>
          </p:cNvPr>
          <p:cNvGrpSpPr/>
          <p:nvPr/>
        </p:nvGrpSpPr>
        <p:grpSpPr>
          <a:xfrm>
            <a:off x="1230546" y="1778561"/>
            <a:ext cx="3984465" cy="3067308"/>
            <a:chOff x="654647" y="1875560"/>
            <a:chExt cx="3984465" cy="3067308"/>
          </a:xfrm>
        </p:grpSpPr>
        <p:pic>
          <p:nvPicPr>
            <p:cNvPr id="17" name="Picture 16">
              <a:extLst>
                <a:ext uri="{FF2B5EF4-FFF2-40B4-BE49-F238E27FC236}">
                  <a16:creationId xmlns:a16="http://schemas.microsoft.com/office/drawing/2014/main" id="{1E631134-7BE6-4B2A-A1D2-7DD83A8F97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647" y="1940299"/>
              <a:ext cx="3984465" cy="2977402"/>
            </a:xfrm>
            <a:prstGeom prst="rect">
              <a:avLst/>
            </a:prstGeom>
          </p:spPr>
        </p:pic>
        <p:sp>
          <p:nvSpPr>
            <p:cNvPr id="18" name="TextBox 17">
              <a:extLst>
                <a:ext uri="{FF2B5EF4-FFF2-40B4-BE49-F238E27FC236}">
                  <a16:creationId xmlns:a16="http://schemas.microsoft.com/office/drawing/2014/main" id="{09FEDC45-D6E9-454C-B418-3CB62A5D90A1}"/>
                </a:ext>
              </a:extLst>
            </p:cNvPr>
            <p:cNvSpPr txBox="1"/>
            <p:nvPr/>
          </p:nvSpPr>
          <p:spPr>
            <a:xfrm>
              <a:off x="2157615" y="4665869"/>
              <a:ext cx="1157681"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Sample #</a:t>
              </a:r>
            </a:p>
          </p:txBody>
        </p:sp>
        <p:sp>
          <p:nvSpPr>
            <p:cNvPr id="19" name="TextBox 18">
              <a:extLst>
                <a:ext uri="{FF2B5EF4-FFF2-40B4-BE49-F238E27FC236}">
                  <a16:creationId xmlns:a16="http://schemas.microsoft.com/office/drawing/2014/main" id="{DD414A85-8CC1-4EE3-A006-B93C9E0CB988}"/>
                </a:ext>
              </a:extLst>
            </p:cNvPr>
            <p:cNvSpPr txBox="1"/>
            <p:nvPr/>
          </p:nvSpPr>
          <p:spPr>
            <a:xfrm>
              <a:off x="1275909" y="1875560"/>
              <a:ext cx="287941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12bit DAC @ 3.3v I/O ref</a:t>
              </a:r>
            </a:p>
          </p:txBody>
        </p:sp>
        <p:sp>
          <p:nvSpPr>
            <p:cNvPr id="20" name="TextBox 19">
              <a:extLst>
                <a:ext uri="{FF2B5EF4-FFF2-40B4-BE49-F238E27FC236}">
                  <a16:creationId xmlns:a16="http://schemas.microsoft.com/office/drawing/2014/main" id="{6115D071-452C-4ECF-83E4-2C3F11503D68}"/>
                </a:ext>
              </a:extLst>
            </p:cNvPr>
            <p:cNvSpPr txBox="1"/>
            <p:nvPr/>
          </p:nvSpPr>
          <p:spPr>
            <a:xfrm rot="16200000">
              <a:off x="188372" y="3189065"/>
              <a:ext cx="120954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Signal value</a:t>
              </a:r>
            </a:p>
          </p:txBody>
        </p:sp>
        <p:sp>
          <p:nvSpPr>
            <p:cNvPr id="21" name="TextBox 20">
              <a:extLst>
                <a:ext uri="{FF2B5EF4-FFF2-40B4-BE49-F238E27FC236}">
                  <a16:creationId xmlns:a16="http://schemas.microsoft.com/office/drawing/2014/main" id="{95307D5E-393B-4EF9-A339-1FB11A5EE6A6}"/>
                </a:ext>
              </a:extLst>
            </p:cNvPr>
            <p:cNvSpPr txBox="1"/>
            <p:nvPr/>
          </p:nvSpPr>
          <p:spPr>
            <a:xfrm>
              <a:off x="1296749" y="3932339"/>
              <a:ext cx="497893" cy="369332"/>
            </a:xfrm>
            <a:prstGeom prst="rect">
              <a:avLst/>
            </a:prstGeom>
            <a:noFill/>
          </p:spPr>
          <p:txBody>
            <a:bodyPr wrap="none" rtlCol="0">
              <a:spAutoFit/>
            </a:bodyPr>
            <a:lstStyle/>
            <a:p>
              <a:r>
                <a:rPr lang="en-US" dirty="0"/>
                <a:t>P/1</a:t>
              </a:r>
            </a:p>
          </p:txBody>
        </p:sp>
        <p:sp>
          <p:nvSpPr>
            <p:cNvPr id="22" name="TextBox 21">
              <a:extLst>
                <a:ext uri="{FF2B5EF4-FFF2-40B4-BE49-F238E27FC236}">
                  <a16:creationId xmlns:a16="http://schemas.microsoft.com/office/drawing/2014/main" id="{8EBAF7B4-0E25-4E2B-A8E6-195ABD5F9445}"/>
                </a:ext>
              </a:extLst>
            </p:cNvPr>
            <p:cNvSpPr txBox="1"/>
            <p:nvPr/>
          </p:nvSpPr>
          <p:spPr>
            <a:xfrm>
              <a:off x="1684041" y="4351118"/>
              <a:ext cx="562270" cy="369332"/>
            </a:xfrm>
            <a:prstGeom prst="rect">
              <a:avLst/>
            </a:prstGeom>
            <a:noFill/>
          </p:spPr>
          <p:txBody>
            <a:bodyPr wrap="none" rtlCol="0">
              <a:spAutoFit/>
            </a:bodyPr>
            <a:lstStyle/>
            <a:p>
              <a:r>
                <a:rPr lang="en-US" dirty="0"/>
                <a:t>Q/2</a:t>
              </a:r>
            </a:p>
          </p:txBody>
        </p:sp>
        <p:sp>
          <p:nvSpPr>
            <p:cNvPr id="23" name="TextBox 22">
              <a:extLst>
                <a:ext uri="{FF2B5EF4-FFF2-40B4-BE49-F238E27FC236}">
                  <a16:creationId xmlns:a16="http://schemas.microsoft.com/office/drawing/2014/main" id="{72D36764-037B-4CB8-BD03-3327ADA39531}"/>
                </a:ext>
              </a:extLst>
            </p:cNvPr>
            <p:cNvSpPr txBox="1"/>
            <p:nvPr/>
          </p:nvSpPr>
          <p:spPr>
            <a:xfrm>
              <a:off x="1852721" y="3638427"/>
              <a:ext cx="516488" cy="369332"/>
            </a:xfrm>
            <a:prstGeom prst="rect">
              <a:avLst/>
            </a:prstGeom>
            <a:noFill/>
          </p:spPr>
          <p:txBody>
            <a:bodyPr wrap="none" rtlCol="0">
              <a:spAutoFit/>
            </a:bodyPr>
            <a:lstStyle/>
            <a:p>
              <a:r>
                <a:rPr lang="en-US" dirty="0"/>
                <a:t>R/3</a:t>
              </a:r>
            </a:p>
          </p:txBody>
        </p:sp>
        <p:sp>
          <p:nvSpPr>
            <p:cNvPr id="24" name="TextBox 23">
              <a:extLst>
                <a:ext uri="{FF2B5EF4-FFF2-40B4-BE49-F238E27FC236}">
                  <a16:creationId xmlns:a16="http://schemas.microsoft.com/office/drawing/2014/main" id="{D7A577C1-3A76-40C2-B3F6-6732CFF90664}"/>
                </a:ext>
              </a:extLst>
            </p:cNvPr>
            <p:cNvSpPr txBox="1"/>
            <p:nvPr/>
          </p:nvSpPr>
          <p:spPr>
            <a:xfrm>
              <a:off x="2404572" y="2353458"/>
              <a:ext cx="638316" cy="369332"/>
            </a:xfrm>
            <a:prstGeom prst="rect">
              <a:avLst/>
            </a:prstGeom>
            <a:noFill/>
          </p:spPr>
          <p:txBody>
            <a:bodyPr wrap="none" rtlCol="0">
              <a:spAutoFit/>
            </a:bodyPr>
            <a:lstStyle/>
            <a:p>
              <a:r>
                <a:rPr lang="en-US" dirty="0"/>
                <a:t>Rp/4</a:t>
              </a:r>
            </a:p>
          </p:txBody>
        </p:sp>
        <p:sp>
          <p:nvSpPr>
            <p:cNvPr id="25" name="TextBox 24">
              <a:extLst>
                <a:ext uri="{FF2B5EF4-FFF2-40B4-BE49-F238E27FC236}">
                  <a16:creationId xmlns:a16="http://schemas.microsoft.com/office/drawing/2014/main" id="{E144455B-90BE-4744-8133-8C64A52BDFF3}"/>
                </a:ext>
              </a:extLst>
            </p:cNvPr>
            <p:cNvSpPr txBox="1"/>
            <p:nvPr/>
          </p:nvSpPr>
          <p:spPr>
            <a:xfrm>
              <a:off x="2565792" y="4271370"/>
              <a:ext cx="497252" cy="369332"/>
            </a:xfrm>
            <a:prstGeom prst="rect">
              <a:avLst/>
            </a:prstGeom>
            <a:noFill/>
          </p:spPr>
          <p:txBody>
            <a:bodyPr wrap="none" rtlCol="0">
              <a:spAutoFit/>
            </a:bodyPr>
            <a:lstStyle/>
            <a:p>
              <a:r>
                <a:rPr lang="en-US" dirty="0"/>
                <a:t>S/5</a:t>
              </a:r>
            </a:p>
          </p:txBody>
        </p:sp>
        <p:sp>
          <p:nvSpPr>
            <p:cNvPr id="26" name="TextBox 25">
              <a:extLst>
                <a:ext uri="{FF2B5EF4-FFF2-40B4-BE49-F238E27FC236}">
                  <a16:creationId xmlns:a16="http://schemas.microsoft.com/office/drawing/2014/main" id="{616D090D-B9B0-481A-926A-B516C9824CA3}"/>
                </a:ext>
              </a:extLst>
            </p:cNvPr>
            <p:cNvSpPr txBox="1"/>
            <p:nvPr/>
          </p:nvSpPr>
          <p:spPr>
            <a:xfrm>
              <a:off x="3215098" y="3638427"/>
              <a:ext cx="491609" cy="369332"/>
            </a:xfrm>
            <a:prstGeom prst="rect">
              <a:avLst/>
            </a:prstGeom>
            <a:noFill/>
          </p:spPr>
          <p:txBody>
            <a:bodyPr wrap="none" rtlCol="0">
              <a:spAutoFit/>
            </a:bodyPr>
            <a:lstStyle/>
            <a:p>
              <a:r>
                <a:rPr lang="en-US" dirty="0"/>
                <a:t>T/6</a:t>
              </a:r>
            </a:p>
          </p:txBody>
        </p:sp>
      </p:grpSp>
      <p:grpSp>
        <p:nvGrpSpPr>
          <p:cNvPr id="29" name="Group 28">
            <a:extLst>
              <a:ext uri="{FF2B5EF4-FFF2-40B4-BE49-F238E27FC236}">
                <a16:creationId xmlns:a16="http://schemas.microsoft.com/office/drawing/2014/main" id="{D83E0F30-623E-4037-B208-3EBC12BACAD3}"/>
              </a:ext>
            </a:extLst>
          </p:cNvPr>
          <p:cNvGrpSpPr/>
          <p:nvPr/>
        </p:nvGrpSpPr>
        <p:grpSpPr>
          <a:xfrm>
            <a:off x="6642365" y="1778561"/>
            <a:ext cx="4022706" cy="3067308"/>
            <a:chOff x="6642365" y="1778561"/>
            <a:chExt cx="4022706" cy="3067308"/>
          </a:xfrm>
        </p:grpSpPr>
        <p:pic>
          <p:nvPicPr>
            <p:cNvPr id="28" name="Picture 27">
              <a:extLst>
                <a:ext uri="{FF2B5EF4-FFF2-40B4-BE49-F238E27FC236}">
                  <a16:creationId xmlns:a16="http://schemas.microsoft.com/office/drawing/2014/main" id="{9C679BFB-FAC7-4667-A5C8-356B51C8C8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2365" y="1819535"/>
              <a:ext cx="4022706" cy="3001167"/>
            </a:xfrm>
            <a:prstGeom prst="rect">
              <a:avLst/>
            </a:prstGeom>
          </p:spPr>
        </p:pic>
        <p:grpSp>
          <p:nvGrpSpPr>
            <p:cNvPr id="10" name="Group 9">
              <a:extLst>
                <a:ext uri="{FF2B5EF4-FFF2-40B4-BE49-F238E27FC236}">
                  <a16:creationId xmlns:a16="http://schemas.microsoft.com/office/drawing/2014/main" id="{62B78837-AB99-460E-9449-7E2F5CD41954}"/>
                </a:ext>
              </a:extLst>
            </p:cNvPr>
            <p:cNvGrpSpPr/>
            <p:nvPr/>
          </p:nvGrpSpPr>
          <p:grpSpPr>
            <a:xfrm>
              <a:off x="6671899" y="1778561"/>
              <a:ext cx="3442283" cy="3067308"/>
              <a:chOff x="6096000" y="1875560"/>
              <a:chExt cx="3442283" cy="3067308"/>
            </a:xfrm>
          </p:grpSpPr>
          <p:sp>
            <p:nvSpPr>
              <p:cNvPr id="12" name="TextBox 11">
                <a:extLst>
                  <a:ext uri="{FF2B5EF4-FFF2-40B4-BE49-F238E27FC236}">
                    <a16:creationId xmlns:a16="http://schemas.microsoft.com/office/drawing/2014/main" id="{27AA4D21-CEB8-4B93-87A9-AE1F9185011B}"/>
                  </a:ext>
                </a:extLst>
              </p:cNvPr>
              <p:cNvSpPr txBox="1"/>
              <p:nvPr/>
            </p:nvSpPr>
            <p:spPr>
              <a:xfrm>
                <a:off x="7719025" y="4665869"/>
                <a:ext cx="1157681"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Sample #</a:t>
                </a:r>
              </a:p>
            </p:txBody>
          </p:sp>
          <p:sp>
            <p:nvSpPr>
              <p:cNvPr id="13" name="TextBox 12">
                <a:extLst>
                  <a:ext uri="{FF2B5EF4-FFF2-40B4-BE49-F238E27FC236}">
                    <a16:creationId xmlns:a16="http://schemas.microsoft.com/office/drawing/2014/main" id="{F6F92189-48A6-4538-96C7-BB7D03C7A163}"/>
                  </a:ext>
                </a:extLst>
              </p:cNvPr>
              <p:cNvSpPr txBox="1"/>
              <p:nvPr/>
            </p:nvSpPr>
            <p:spPr>
              <a:xfrm rot="16200000">
                <a:off x="5629725" y="3189066"/>
                <a:ext cx="120954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Signal value</a:t>
                </a:r>
              </a:p>
            </p:txBody>
          </p:sp>
          <p:sp>
            <p:nvSpPr>
              <p:cNvPr id="14" name="TextBox 13">
                <a:extLst>
                  <a:ext uri="{FF2B5EF4-FFF2-40B4-BE49-F238E27FC236}">
                    <a16:creationId xmlns:a16="http://schemas.microsoft.com/office/drawing/2014/main" id="{2F1948DA-5D62-4F19-99B1-F49998B58F44}"/>
                  </a:ext>
                </a:extLst>
              </p:cNvPr>
              <p:cNvSpPr txBox="1"/>
              <p:nvPr/>
            </p:nvSpPr>
            <p:spPr>
              <a:xfrm>
                <a:off x="6884883" y="1875560"/>
                <a:ext cx="26534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10bit ADC @ 5v I/O ref</a:t>
                </a:r>
              </a:p>
            </p:txBody>
          </p:sp>
        </p:grpSp>
      </p:grpSp>
    </p:spTree>
    <p:extLst>
      <p:ext uri="{BB962C8B-B14F-4D97-AF65-F5344CB8AC3E}">
        <p14:creationId xmlns:p14="http://schemas.microsoft.com/office/powerpoint/2010/main" val="3800050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AC73185-4552-450C-B22E-FE71FC06DF18}"/>
              </a:ext>
            </a:extLst>
          </p:cNvPr>
          <p:cNvPicPr>
            <a:picLocks noChangeAspect="1"/>
          </p:cNvPicPr>
          <p:nvPr/>
        </p:nvPicPr>
        <p:blipFill>
          <a:blip r:embed="rId3"/>
          <a:stretch>
            <a:fillRect/>
          </a:stretch>
        </p:blipFill>
        <p:spPr>
          <a:xfrm>
            <a:off x="2704105" y="2405048"/>
            <a:ext cx="3903352" cy="3708697"/>
          </a:xfrm>
          <a:prstGeom prst="rect">
            <a:avLst/>
          </a:prstGeom>
          <a:ln>
            <a:solidFill>
              <a:schemeClr val="tx1"/>
            </a:solidFill>
          </a:ln>
        </p:spPr>
      </p:pic>
      <p:sp>
        <p:nvSpPr>
          <p:cNvPr id="14" name="Rectangle 13">
            <a:extLst>
              <a:ext uri="{FF2B5EF4-FFF2-40B4-BE49-F238E27FC236}">
                <a16:creationId xmlns:a16="http://schemas.microsoft.com/office/drawing/2014/main" id="{DE55BA6A-BA5C-42C8-B08B-647A12A06F59}"/>
              </a:ext>
            </a:extLst>
          </p:cNvPr>
          <p:cNvSpPr/>
          <p:nvPr/>
        </p:nvSpPr>
        <p:spPr>
          <a:xfrm>
            <a:off x="948424" y="1467293"/>
            <a:ext cx="10264059" cy="4375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1CBF8-5BAA-4EEB-940A-26652F946230}"/>
              </a:ext>
            </a:extLst>
          </p:cNvPr>
          <p:cNvSpPr>
            <a:spLocks noGrp="1"/>
          </p:cNvSpPr>
          <p:nvPr>
            <p:ph type="title"/>
          </p:nvPr>
        </p:nvSpPr>
        <p:spPr>
          <a:xfrm>
            <a:off x="948424" y="193645"/>
            <a:ext cx="10058400" cy="737900"/>
          </a:xfrm>
        </p:spPr>
        <p:txBody>
          <a:bodyPr/>
          <a:lstStyle/>
          <a:p>
            <a:r>
              <a:rPr lang="en-US" dirty="0"/>
              <a:t>Hardware Design</a:t>
            </a:r>
          </a:p>
        </p:txBody>
      </p:sp>
      <p:sp>
        <p:nvSpPr>
          <p:cNvPr id="3" name="Footer Placeholder 2">
            <a:extLst>
              <a:ext uri="{FF2B5EF4-FFF2-40B4-BE49-F238E27FC236}">
                <a16:creationId xmlns:a16="http://schemas.microsoft.com/office/drawing/2014/main" id="{1CBAA7F8-04F1-4387-ABB1-28005F2B473D}"/>
              </a:ext>
            </a:extLst>
          </p:cNvPr>
          <p:cNvSpPr>
            <a:spLocks noGrp="1"/>
          </p:cNvSpPr>
          <p:nvPr>
            <p:ph type="ftr" sz="quarter" idx="11"/>
          </p:nvPr>
        </p:nvSpPr>
        <p:spPr/>
        <p:txBody>
          <a:bodyPr/>
          <a:lstStyle/>
          <a:p>
            <a:r>
              <a:rPr lang="en-US"/>
              <a:t>CPS Project - Banks &amp; Darrah</a:t>
            </a:r>
          </a:p>
        </p:txBody>
      </p:sp>
      <p:sp>
        <p:nvSpPr>
          <p:cNvPr id="8" name="Slide Number Placeholder 7">
            <a:extLst>
              <a:ext uri="{FF2B5EF4-FFF2-40B4-BE49-F238E27FC236}">
                <a16:creationId xmlns:a16="http://schemas.microsoft.com/office/drawing/2014/main" id="{7F6D5DF5-8906-4255-A05F-0FBAABD56C4E}"/>
              </a:ext>
            </a:extLst>
          </p:cNvPr>
          <p:cNvSpPr>
            <a:spLocks noGrp="1"/>
          </p:cNvSpPr>
          <p:nvPr>
            <p:ph type="sldNum" sz="quarter" idx="12"/>
          </p:nvPr>
        </p:nvSpPr>
        <p:spPr/>
        <p:txBody>
          <a:bodyPr/>
          <a:lstStyle/>
          <a:p>
            <a:fld id="{5918032E-FAE9-43C5-B7E6-873934E6D796}" type="slidenum">
              <a:rPr lang="en-US" smtClean="0"/>
              <a:t>15</a:t>
            </a:fld>
            <a:endParaRPr lang="en-US"/>
          </a:p>
        </p:txBody>
      </p:sp>
      <p:sp>
        <p:nvSpPr>
          <p:cNvPr id="10" name="TextBox 9">
            <a:extLst>
              <a:ext uri="{FF2B5EF4-FFF2-40B4-BE49-F238E27FC236}">
                <a16:creationId xmlns:a16="http://schemas.microsoft.com/office/drawing/2014/main" id="{AE5134C5-EB1B-4F90-821E-AE55C6168434}"/>
              </a:ext>
            </a:extLst>
          </p:cNvPr>
          <p:cNvSpPr txBox="1"/>
          <p:nvPr/>
        </p:nvSpPr>
        <p:spPr>
          <a:xfrm>
            <a:off x="1009260" y="926183"/>
            <a:ext cx="3347012" cy="1754326"/>
          </a:xfrm>
          <a:prstGeom prst="rect">
            <a:avLst/>
          </a:prstGeom>
          <a:noFill/>
        </p:spPr>
        <p:txBody>
          <a:bodyPr wrap="square" rtlCol="0">
            <a:spAutoFit/>
          </a:bodyPr>
          <a:lstStyle/>
          <a:p>
            <a:r>
              <a:rPr lang="en-US" dirty="0"/>
              <a:t>Functions:</a:t>
            </a:r>
          </a:p>
          <a:p>
            <a:pPr marL="285750" indent="-285750">
              <a:buFontTx/>
              <a:buChar char="-"/>
            </a:pPr>
            <a:r>
              <a:rPr lang="en-US" dirty="0"/>
              <a:t>Poll</a:t>
            </a:r>
          </a:p>
          <a:p>
            <a:pPr marL="285750" indent="-285750">
              <a:buFontTx/>
              <a:buChar char="-"/>
            </a:pPr>
            <a:r>
              <a:rPr lang="en-US" dirty="0"/>
              <a:t>Step</a:t>
            </a:r>
          </a:p>
          <a:p>
            <a:pPr marL="285750" indent="-285750">
              <a:buFontTx/>
              <a:buChar char="-"/>
            </a:pPr>
            <a:r>
              <a:rPr lang="en-US" dirty="0" err="1"/>
              <a:t>SetState</a:t>
            </a:r>
            <a:endParaRPr lang="en-US" dirty="0"/>
          </a:p>
          <a:p>
            <a:pPr marL="285750" indent="-285750">
              <a:buFontTx/>
              <a:buChar char="-"/>
            </a:pPr>
            <a:r>
              <a:rPr lang="en-US" dirty="0" err="1"/>
              <a:t>UpdateStateVariables</a:t>
            </a:r>
            <a:endParaRPr lang="en-US" dirty="0"/>
          </a:p>
          <a:p>
            <a:pPr marL="285750" indent="-285750">
              <a:buFontTx/>
              <a:buChar char="-"/>
            </a:pPr>
            <a:r>
              <a:rPr lang="en-US" dirty="0"/>
              <a:t>Pace</a:t>
            </a:r>
          </a:p>
        </p:txBody>
      </p:sp>
      <p:sp>
        <p:nvSpPr>
          <p:cNvPr id="11" name="Rectangle 10">
            <a:extLst>
              <a:ext uri="{FF2B5EF4-FFF2-40B4-BE49-F238E27FC236}">
                <a16:creationId xmlns:a16="http://schemas.microsoft.com/office/drawing/2014/main" id="{C79CC8C1-590F-4134-AD01-F77DD50C6BA6}"/>
              </a:ext>
            </a:extLst>
          </p:cNvPr>
          <p:cNvSpPr/>
          <p:nvPr/>
        </p:nvSpPr>
        <p:spPr>
          <a:xfrm>
            <a:off x="353001" y="6491746"/>
            <a:ext cx="3217484" cy="276999"/>
          </a:xfrm>
          <a:prstGeom prst="rect">
            <a:avLst/>
          </a:prstGeom>
        </p:spPr>
        <p:txBody>
          <a:bodyPr wrap="none">
            <a:spAutoFit/>
          </a:bodyPr>
          <a:lstStyle/>
          <a:p>
            <a:r>
              <a:rPr lang="en-US" sz="1200" dirty="0"/>
              <a:t>Code at https://github.com/darrahts/PaceMaker</a:t>
            </a:r>
          </a:p>
        </p:txBody>
      </p:sp>
      <p:pic>
        <p:nvPicPr>
          <p:cNvPr id="12" name="Picture 11">
            <a:extLst>
              <a:ext uri="{FF2B5EF4-FFF2-40B4-BE49-F238E27FC236}">
                <a16:creationId xmlns:a16="http://schemas.microsoft.com/office/drawing/2014/main" id="{5535DB0B-08DB-4CE9-A0D3-71CD54899DB2}"/>
              </a:ext>
            </a:extLst>
          </p:cNvPr>
          <p:cNvPicPr>
            <a:picLocks noChangeAspect="1"/>
          </p:cNvPicPr>
          <p:nvPr/>
        </p:nvPicPr>
        <p:blipFill>
          <a:blip r:embed="rId4"/>
          <a:stretch>
            <a:fillRect/>
          </a:stretch>
        </p:blipFill>
        <p:spPr>
          <a:xfrm>
            <a:off x="3943828" y="1028476"/>
            <a:ext cx="4067592" cy="1159581"/>
          </a:xfrm>
          <a:prstGeom prst="rect">
            <a:avLst/>
          </a:prstGeom>
          <a:ln>
            <a:solidFill>
              <a:schemeClr val="tx1"/>
            </a:solidFill>
          </a:ln>
        </p:spPr>
      </p:pic>
      <p:pic>
        <p:nvPicPr>
          <p:cNvPr id="15" name="Picture 14">
            <a:extLst>
              <a:ext uri="{FF2B5EF4-FFF2-40B4-BE49-F238E27FC236}">
                <a16:creationId xmlns:a16="http://schemas.microsoft.com/office/drawing/2014/main" id="{AA19EA09-64DE-43E5-BF29-2858BEC3B13A}"/>
              </a:ext>
            </a:extLst>
          </p:cNvPr>
          <p:cNvPicPr>
            <a:picLocks noChangeAspect="1"/>
          </p:cNvPicPr>
          <p:nvPr/>
        </p:nvPicPr>
        <p:blipFill>
          <a:blip r:embed="rId5"/>
          <a:stretch>
            <a:fillRect/>
          </a:stretch>
        </p:blipFill>
        <p:spPr>
          <a:xfrm>
            <a:off x="6783410" y="2343643"/>
            <a:ext cx="4876800" cy="3914775"/>
          </a:xfrm>
          <a:prstGeom prst="rect">
            <a:avLst/>
          </a:prstGeom>
          <a:ln>
            <a:solidFill>
              <a:schemeClr val="tx1"/>
            </a:solidFill>
          </a:ln>
        </p:spPr>
      </p:pic>
      <p:sp>
        <p:nvSpPr>
          <p:cNvPr id="16" name="TextBox 15">
            <a:extLst>
              <a:ext uri="{FF2B5EF4-FFF2-40B4-BE49-F238E27FC236}">
                <a16:creationId xmlns:a16="http://schemas.microsoft.com/office/drawing/2014/main" id="{D0CE19C5-1829-462A-9CF1-CB69AC0C233A}"/>
              </a:ext>
            </a:extLst>
          </p:cNvPr>
          <p:cNvSpPr txBox="1"/>
          <p:nvPr/>
        </p:nvSpPr>
        <p:spPr>
          <a:xfrm>
            <a:off x="5720289" y="5390707"/>
            <a:ext cx="1527178" cy="287605"/>
          </a:xfrm>
          <a:prstGeom prst="rect">
            <a:avLst/>
          </a:prstGeom>
          <a:solidFill>
            <a:schemeClr val="bg1">
              <a:lumMod val="85000"/>
            </a:schemeClr>
          </a:solidFill>
          <a:ln>
            <a:solidFill>
              <a:srgbClr val="FF0000"/>
            </a:solidFill>
          </a:ln>
        </p:spPr>
        <p:txBody>
          <a:bodyPr wrap="square" rtlCol="0">
            <a:spAutoFit/>
          </a:bodyPr>
          <a:lstStyle/>
          <a:p>
            <a:r>
              <a:rPr lang="en-US" sz="1200" dirty="0"/>
              <a:t>Step function snippet</a:t>
            </a:r>
          </a:p>
        </p:txBody>
      </p:sp>
    </p:spTree>
    <p:extLst>
      <p:ext uri="{BB962C8B-B14F-4D97-AF65-F5344CB8AC3E}">
        <p14:creationId xmlns:p14="http://schemas.microsoft.com/office/powerpoint/2010/main" val="3755540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C48CA1F-B3AB-4AF2-8193-FCD99DBF76E4}"/>
              </a:ext>
            </a:extLst>
          </p:cNvPr>
          <p:cNvPicPr>
            <a:picLocks noChangeAspect="1"/>
          </p:cNvPicPr>
          <p:nvPr/>
        </p:nvPicPr>
        <p:blipFill>
          <a:blip r:embed="rId3"/>
          <a:stretch>
            <a:fillRect/>
          </a:stretch>
        </p:blipFill>
        <p:spPr>
          <a:xfrm>
            <a:off x="1330084" y="1843245"/>
            <a:ext cx="4191000" cy="3771900"/>
          </a:xfrm>
          <a:prstGeom prst="rect">
            <a:avLst/>
          </a:prstGeom>
          <a:ln>
            <a:solidFill>
              <a:schemeClr val="tx1"/>
            </a:solidFill>
          </a:ln>
        </p:spPr>
      </p:pic>
      <p:sp>
        <p:nvSpPr>
          <p:cNvPr id="2" name="Title 1">
            <a:extLst>
              <a:ext uri="{FF2B5EF4-FFF2-40B4-BE49-F238E27FC236}">
                <a16:creationId xmlns:a16="http://schemas.microsoft.com/office/drawing/2014/main" id="{1541CBF8-5BAA-4EEB-940A-26652F946230}"/>
              </a:ext>
            </a:extLst>
          </p:cNvPr>
          <p:cNvSpPr>
            <a:spLocks noGrp="1"/>
          </p:cNvSpPr>
          <p:nvPr>
            <p:ph type="title"/>
          </p:nvPr>
        </p:nvSpPr>
        <p:spPr/>
        <p:txBody>
          <a:bodyPr/>
          <a:lstStyle/>
          <a:p>
            <a:r>
              <a:rPr lang="en-US" dirty="0"/>
              <a:t>Hardware Design</a:t>
            </a:r>
          </a:p>
        </p:txBody>
      </p:sp>
      <p:sp>
        <p:nvSpPr>
          <p:cNvPr id="3" name="Footer Placeholder 2">
            <a:extLst>
              <a:ext uri="{FF2B5EF4-FFF2-40B4-BE49-F238E27FC236}">
                <a16:creationId xmlns:a16="http://schemas.microsoft.com/office/drawing/2014/main" id="{1CBAA7F8-04F1-4387-ABB1-28005F2B473D}"/>
              </a:ext>
            </a:extLst>
          </p:cNvPr>
          <p:cNvSpPr>
            <a:spLocks noGrp="1"/>
          </p:cNvSpPr>
          <p:nvPr>
            <p:ph type="ftr" sz="quarter" idx="11"/>
          </p:nvPr>
        </p:nvSpPr>
        <p:spPr/>
        <p:txBody>
          <a:bodyPr/>
          <a:lstStyle/>
          <a:p>
            <a:r>
              <a:rPr lang="en-US"/>
              <a:t>CPS Project - Banks &amp; Darrah</a:t>
            </a:r>
          </a:p>
        </p:txBody>
      </p:sp>
      <p:sp>
        <p:nvSpPr>
          <p:cNvPr id="8" name="Slide Number Placeholder 7">
            <a:extLst>
              <a:ext uri="{FF2B5EF4-FFF2-40B4-BE49-F238E27FC236}">
                <a16:creationId xmlns:a16="http://schemas.microsoft.com/office/drawing/2014/main" id="{7F6D5DF5-8906-4255-A05F-0FBAABD56C4E}"/>
              </a:ext>
            </a:extLst>
          </p:cNvPr>
          <p:cNvSpPr>
            <a:spLocks noGrp="1"/>
          </p:cNvSpPr>
          <p:nvPr>
            <p:ph type="sldNum" sz="quarter" idx="12"/>
          </p:nvPr>
        </p:nvSpPr>
        <p:spPr/>
        <p:txBody>
          <a:bodyPr/>
          <a:lstStyle/>
          <a:p>
            <a:fld id="{5918032E-FAE9-43C5-B7E6-873934E6D796}" type="slidenum">
              <a:rPr lang="en-US" smtClean="0"/>
              <a:t>16</a:t>
            </a:fld>
            <a:endParaRPr lang="en-US"/>
          </a:p>
        </p:txBody>
      </p:sp>
      <p:pic>
        <p:nvPicPr>
          <p:cNvPr id="4" name="Picture 3">
            <a:extLst>
              <a:ext uri="{FF2B5EF4-FFF2-40B4-BE49-F238E27FC236}">
                <a16:creationId xmlns:a16="http://schemas.microsoft.com/office/drawing/2014/main" id="{DAEAD737-4BFD-48D2-A840-3C52FFF3D9BD}"/>
              </a:ext>
            </a:extLst>
          </p:cNvPr>
          <p:cNvPicPr>
            <a:picLocks noChangeAspect="1"/>
          </p:cNvPicPr>
          <p:nvPr/>
        </p:nvPicPr>
        <p:blipFill>
          <a:blip r:embed="rId4"/>
          <a:stretch>
            <a:fillRect/>
          </a:stretch>
        </p:blipFill>
        <p:spPr>
          <a:xfrm>
            <a:off x="5911297" y="2088444"/>
            <a:ext cx="4950619" cy="3452953"/>
          </a:xfrm>
          <a:prstGeom prst="rect">
            <a:avLst/>
          </a:prstGeom>
          <a:ln>
            <a:solidFill>
              <a:schemeClr val="tx1"/>
            </a:solidFill>
          </a:ln>
        </p:spPr>
      </p:pic>
      <p:sp>
        <p:nvSpPr>
          <p:cNvPr id="10" name="Rectangle 9">
            <a:extLst>
              <a:ext uri="{FF2B5EF4-FFF2-40B4-BE49-F238E27FC236}">
                <a16:creationId xmlns:a16="http://schemas.microsoft.com/office/drawing/2014/main" id="{3E183BD1-94F7-43FB-95B9-D78B29A2E609}"/>
              </a:ext>
            </a:extLst>
          </p:cNvPr>
          <p:cNvSpPr/>
          <p:nvPr/>
        </p:nvSpPr>
        <p:spPr>
          <a:xfrm>
            <a:off x="353001" y="6491746"/>
            <a:ext cx="3217484" cy="276999"/>
          </a:xfrm>
          <a:prstGeom prst="rect">
            <a:avLst/>
          </a:prstGeom>
        </p:spPr>
        <p:txBody>
          <a:bodyPr wrap="none">
            <a:spAutoFit/>
          </a:bodyPr>
          <a:lstStyle/>
          <a:p>
            <a:r>
              <a:rPr lang="en-US" sz="1200" dirty="0"/>
              <a:t>Code at https://github.com/darrahts/PaceMaker</a:t>
            </a:r>
          </a:p>
        </p:txBody>
      </p:sp>
      <p:grpSp>
        <p:nvGrpSpPr>
          <p:cNvPr id="18" name="Group 17">
            <a:extLst>
              <a:ext uri="{FF2B5EF4-FFF2-40B4-BE49-F238E27FC236}">
                <a16:creationId xmlns:a16="http://schemas.microsoft.com/office/drawing/2014/main" id="{7BDEED83-9893-4C6F-B003-1CFEDEBFA1C9}"/>
              </a:ext>
            </a:extLst>
          </p:cNvPr>
          <p:cNvGrpSpPr/>
          <p:nvPr/>
        </p:nvGrpSpPr>
        <p:grpSpPr>
          <a:xfrm>
            <a:off x="3232671" y="2286627"/>
            <a:ext cx="1090974" cy="479151"/>
            <a:chOff x="3142360" y="2207605"/>
            <a:chExt cx="1090974" cy="479151"/>
          </a:xfrm>
        </p:grpSpPr>
        <p:sp>
          <p:nvSpPr>
            <p:cNvPr id="11" name="Oval 10">
              <a:extLst>
                <a:ext uri="{FF2B5EF4-FFF2-40B4-BE49-F238E27FC236}">
                  <a16:creationId xmlns:a16="http://schemas.microsoft.com/office/drawing/2014/main" id="{02458EA6-37AA-478A-9FDF-54C81057902D}"/>
                </a:ext>
              </a:extLst>
            </p:cNvPr>
            <p:cNvSpPr/>
            <p:nvPr/>
          </p:nvSpPr>
          <p:spPr>
            <a:xfrm>
              <a:off x="3142360" y="2336800"/>
              <a:ext cx="352786" cy="3499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41F3CD4-E069-4600-932B-D9C6DB199346}"/>
                </a:ext>
              </a:extLst>
            </p:cNvPr>
            <p:cNvCxnSpPr>
              <a:cxnSpLocks/>
            </p:cNvCxnSpPr>
            <p:nvPr/>
          </p:nvCxnSpPr>
          <p:spPr>
            <a:xfrm flipH="1">
              <a:off x="3570485" y="2207605"/>
              <a:ext cx="662849" cy="2262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5486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AC34-AD54-49C0-A54C-22F13E94DA0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C62B44C-832F-4C8F-8686-52D787785D5E}"/>
              </a:ext>
            </a:extLst>
          </p:cNvPr>
          <p:cNvSpPr>
            <a:spLocks noGrp="1"/>
          </p:cNvSpPr>
          <p:nvPr>
            <p:ph idx="1"/>
          </p:nvPr>
        </p:nvSpPr>
        <p:spPr>
          <a:xfrm>
            <a:off x="1097280" y="2002465"/>
            <a:ext cx="5486400" cy="3887894"/>
          </a:xfrm>
        </p:spPr>
        <p:txBody>
          <a:bodyPr/>
          <a:lstStyle/>
          <a:p>
            <a:r>
              <a:rPr lang="en-US" dirty="0"/>
              <a:t>Introduction</a:t>
            </a:r>
          </a:p>
          <a:p>
            <a:r>
              <a:rPr lang="en-US" dirty="0"/>
              <a:t>Background</a:t>
            </a:r>
          </a:p>
          <a:p>
            <a:r>
              <a:rPr lang="en-US" dirty="0"/>
              <a:t>Modeling</a:t>
            </a:r>
          </a:p>
          <a:p>
            <a:r>
              <a:rPr lang="en-US" dirty="0"/>
              <a:t>Hardware Design</a:t>
            </a:r>
          </a:p>
          <a:p>
            <a:r>
              <a:rPr lang="en-US" b="1" dirty="0"/>
              <a:t>Analysis</a:t>
            </a:r>
          </a:p>
          <a:p>
            <a:r>
              <a:rPr lang="en-US" dirty="0"/>
              <a:t>Challenges</a:t>
            </a:r>
          </a:p>
          <a:p>
            <a:r>
              <a:rPr lang="en-US" dirty="0"/>
              <a:t>Demo</a:t>
            </a:r>
          </a:p>
          <a:p>
            <a:endParaRPr lang="en-US" dirty="0"/>
          </a:p>
        </p:txBody>
      </p:sp>
      <p:sp>
        <p:nvSpPr>
          <p:cNvPr id="4" name="Footer Placeholder 3">
            <a:extLst>
              <a:ext uri="{FF2B5EF4-FFF2-40B4-BE49-F238E27FC236}">
                <a16:creationId xmlns:a16="http://schemas.microsoft.com/office/drawing/2014/main" id="{0588EA3F-698A-48DE-9DDF-C9CE825D334F}"/>
              </a:ext>
            </a:extLst>
          </p:cNvPr>
          <p:cNvSpPr>
            <a:spLocks noGrp="1"/>
          </p:cNvSpPr>
          <p:nvPr>
            <p:ph type="ftr" sz="quarter" idx="11"/>
          </p:nvPr>
        </p:nvSpPr>
        <p:spPr/>
        <p:txBody>
          <a:bodyPr/>
          <a:lstStyle/>
          <a:p>
            <a:r>
              <a:rPr lang="en-US"/>
              <a:t>CPS Project - Banks &amp; Darrah</a:t>
            </a:r>
          </a:p>
        </p:txBody>
      </p:sp>
      <p:sp>
        <p:nvSpPr>
          <p:cNvPr id="5" name="Slide Number Placeholder 4">
            <a:extLst>
              <a:ext uri="{FF2B5EF4-FFF2-40B4-BE49-F238E27FC236}">
                <a16:creationId xmlns:a16="http://schemas.microsoft.com/office/drawing/2014/main" id="{14274D4A-36EA-4785-8D8F-9261C24EEB8F}"/>
              </a:ext>
            </a:extLst>
          </p:cNvPr>
          <p:cNvSpPr>
            <a:spLocks noGrp="1"/>
          </p:cNvSpPr>
          <p:nvPr>
            <p:ph type="sldNum" sz="quarter" idx="12"/>
          </p:nvPr>
        </p:nvSpPr>
        <p:spPr/>
        <p:txBody>
          <a:bodyPr/>
          <a:lstStyle/>
          <a:p>
            <a:fld id="{5918032E-FAE9-43C5-B7E6-873934E6D796}" type="slidenum">
              <a:rPr lang="en-US" smtClean="0"/>
              <a:t>17</a:t>
            </a:fld>
            <a:endParaRPr lang="en-US"/>
          </a:p>
        </p:txBody>
      </p:sp>
    </p:spTree>
    <p:extLst>
      <p:ext uri="{BB962C8B-B14F-4D97-AF65-F5344CB8AC3E}">
        <p14:creationId xmlns:p14="http://schemas.microsoft.com/office/powerpoint/2010/main" val="2935005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1CBF8-5BAA-4EEB-940A-26652F946230}"/>
              </a:ext>
            </a:extLst>
          </p:cNvPr>
          <p:cNvSpPr>
            <a:spLocks noGrp="1"/>
          </p:cNvSpPr>
          <p:nvPr>
            <p:ph type="title"/>
          </p:nvPr>
        </p:nvSpPr>
        <p:spPr/>
        <p:txBody>
          <a:bodyPr/>
          <a:lstStyle/>
          <a:p>
            <a:r>
              <a:rPr lang="en-US" dirty="0"/>
              <a:t>Analysis – Hardware Implementation</a:t>
            </a:r>
            <a:br>
              <a:rPr lang="en-US" dirty="0"/>
            </a:br>
            <a:r>
              <a:rPr lang="en-US" sz="3600" dirty="0"/>
              <a:t>Healthy Heart</a:t>
            </a:r>
            <a:r>
              <a:rPr lang="en-US" dirty="0"/>
              <a:t> </a:t>
            </a:r>
          </a:p>
        </p:txBody>
      </p:sp>
      <p:sp>
        <p:nvSpPr>
          <p:cNvPr id="3" name="Footer Placeholder 2">
            <a:extLst>
              <a:ext uri="{FF2B5EF4-FFF2-40B4-BE49-F238E27FC236}">
                <a16:creationId xmlns:a16="http://schemas.microsoft.com/office/drawing/2014/main" id="{F173A9E9-6DC7-417B-A980-171F9E835FAA}"/>
              </a:ext>
            </a:extLst>
          </p:cNvPr>
          <p:cNvSpPr>
            <a:spLocks noGrp="1"/>
          </p:cNvSpPr>
          <p:nvPr>
            <p:ph type="ftr" sz="quarter" idx="11"/>
          </p:nvPr>
        </p:nvSpPr>
        <p:spPr/>
        <p:txBody>
          <a:bodyPr/>
          <a:lstStyle/>
          <a:p>
            <a:r>
              <a:rPr lang="en-US"/>
              <a:t>CPS Project - Banks &amp; Darrah</a:t>
            </a:r>
          </a:p>
        </p:txBody>
      </p:sp>
      <p:sp>
        <p:nvSpPr>
          <p:cNvPr id="15" name="Slide Number Placeholder 14">
            <a:extLst>
              <a:ext uri="{FF2B5EF4-FFF2-40B4-BE49-F238E27FC236}">
                <a16:creationId xmlns:a16="http://schemas.microsoft.com/office/drawing/2014/main" id="{4A291843-8321-4CF5-A611-0C10D64FF96C}"/>
              </a:ext>
            </a:extLst>
          </p:cNvPr>
          <p:cNvSpPr>
            <a:spLocks noGrp="1"/>
          </p:cNvSpPr>
          <p:nvPr>
            <p:ph type="sldNum" sz="quarter" idx="12"/>
          </p:nvPr>
        </p:nvSpPr>
        <p:spPr/>
        <p:txBody>
          <a:bodyPr/>
          <a:lstStyle/>
          <a:p>
            <a:fld id="{5918032E-FAE9-43C5-B7E6-873934E6D796}" type="slidenum">
              <a:rPr lang="en-US" smtClean="0"/>
              <a:t>18</a:t>
            </a:fld>
            <a:endParaRPr lang="en-US"/>
          </a:p>
        </p:txBody>
      </p:sp>
      <p:pic>
        <p:nvPicPr>
          <p:cNvPr id="4" name="Picture 3">
            <a:extLst>
              <a:ext uri="{FF2B5EF4-FFF2-40B4-BE49-F238E27FC236}">
                <a16:creationId xmlns:a16="http://schemas.microsoft.com/office/drawing/2014/main" id="{38819219-7DD3-49F8-905F-52B0A24E7F6F}"/>
              </a:ext>
            </a:extLst>
          </p:cNvPr>
          <p:cNvPicPr>
            <a:picLocks noChangeAspect="1"/>
          </p:cNvPicPr>
          <p:nvPr/>
        </p:nvPicPr>
        <p:blipFill>
          <a:blip r:embed="rId3"/>
          <a:stretch>
            <a:fillRect/>
          </a:stretch>
        </p:blipFill>
        <p:spPr>
          <a:xfrm>
            <a:off x="3619510" y="2282765"/>
            <a:ext cx="4520775" cy="3482671"/>
          </a:xfrm>
          <a:prstGeom prst="rect">
            <a:avLst/>
          </a:prstGeom>
        </p:spPr>
      </p:pic>
      <p:grpSp>
        <p:nvGrpSpPr>
          <p:cNvPr id="6" name="Group 5">
            <a:extLst>
              <a:ext uri="{FF2B5EF4-FFF2-40B4-BE49-F238E27FC236}">
                <a16:creationId xmlns:a16="http://schemas.microsoft.com/office/drawing/2014/main" id="{969FA8E4-18C5-45EF-BC66-2C172DD260E5}"/>
              </a:ext>
            </a:extLst>
          </p:cNvPr>
          <p:cNvGrpSpPr/>
          <p:nvPr/>
        </p:nvGrpSpPr>
        <p:grpSpPr>
          <a:xfrm>
            <a:off x="1309512" y="1967173"/>
            <a:ext cx="2138312" cy="4253005"/>
            <a:chOff x="5648106" y="1040234"/>
            <a:chExt cx="1792047" cy="3918095"/>
          </a:xfrm>
        </p:grpSpPr>
        <p:pic>
          <p:nvPicPr>
            <p:cNvPr id="7" name="Picture 6">
              <a:extLst>
                <a:ext uri="{FF2B5EF4-FFF2-40B4-BE49-F238E27FC236}">
                  <a16:creationId xmlns:a16="http://schemas.microsoft.com/office/drawing/2014/main" id="{1229D2CC-5F2A-4ADF-B24A-5829A69C5535}"/>
                </a:ext>
              </a:extLst>
            </p:cNvPr>
            <p:cNvPicPr>
              <a:picLocks noChangeAspect="1"/>
            </p:cNvPicPr>
            <p:nvPr/>
          </p:nvPicPr>
          <p:blipFill>
            <a:blip r:embed="rId4"/>
            <a:stretch>
              <a:fillRect/>
            </a:stretch>
          </p:blipFill>
          <p:spPr>
            <a:xfrm>
              <a:off x="5648106" y="1040234"/>
              <a:ext cx="1792047" cy="3918095"/>
            </a:xfrm>
            <a:prstGeom prst="rect">
              <a:avLst/>
            </a:prstGeom>
            <a:ln>
              <a:solidFill>
                <a:schemeClr val="tx1"/>
              </a:solidFill>
            </a:ln>
          </p:spPr>
        </p:pic>
        <p:sp>
          <p:nvSpPr>
            <p:cNvPr id="8" name="Rectangle: Rounded Corners 7">
              <a:extLst>
                <a:ext uri="{FF2B5EF4-FFF2-40B4-BE49-F238E27FC236}">
                  <a16:creationId xmlns:a16="http://schemas.microsoft.com/office/drawing/2014/main" id="{3F46ACBF-9A4B-48C7-A804-39F31240B8D3}"/>
                </a:ext>
              </a:extLst>
            </p:cNvPr>
            <p:cNvSpPr/>
            <p:nvPr/>
          </p:nvSpPr>
          <p:spPr>
            <a:xfrm>
              <a:off x="5648106" y="2172749"/>
              <a:ext cx="1105032" cy="134223"/>
            </a:xfrm>
            <a:prstGeom prst="roundRect">
              <a:avLst>
                <a:gd name="adj" fmla="val 50000"/>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6FF6C10-56FD-4B30-8E64-3D1A4B0C9756}"/>
              </a:ext>
            </a:extLst>
          </p:cNvPr>
          <p:cNvGrpSpPr/>
          <p:nvPr/>
        </p:nvGrpSpPr>
        <p:grpSpPr>
          <a:xfrm>
            <a:off x="8339812" y="2164932"/>
            <a:ext cx="3121400" cy="1529778"/>
            <a:chOff x="2782529" y="3475348"/>
            <a:chExt cx="2452201" cy="925359"/>
          </a:xfrm>
        </p:grpSpPr>
        <p:pic>
          <p:nvPicPr>
            <p:cNvPr id="10" name="Picture 9">
              <a:extLst>
                <a:ext uri="{FF2B5EF4-FFF2-40B4-BE49-F238E27FC236}">
                  <a16:creationId xmlns:a16="http://schemas.microsoft.com/office/drawing/2014/main" id="{87D5BD65-76CF-4BB0-90D7-EF11DA4CB3C4}"/>
                </a:ext>
              </a:extLst>
            </p:cNvPr>
            <p:cNvPicPr>
              <a:picLocks noChangeAspect="1"/>
            </p:cNvPicPr>
            <p:nvPr/>
          </p:nvPicPr>
          <p:blipFill>
            <a:blip r:embed="rId5"/>
            <a:stretch>
              <a:fillRect/>
            </a:stretch>
          </p:blipFill>
          <p:spPr>
            <a:xfrm>
              <a:off x="2782529" y="3475348"/>
              <a:ext cx="2452201" cy="925359"/>
            </a:xfrm>
            <a:prstGeom prst="rect">
              <a:avLst/>
            </a:prstGeom>
            <a:ln>
              <a:solidFill>
                <a:schemeClr val="tx1"/>
              </a:solidFill>
            </a:ln>
          </p:spPr>
        </p:pic>
        <p:sp>
          <p:nvSpPr>
            <p:cNvPr id="11" name="Rectangle: Rounded Corners 10">
              <a:extLst>
                <a:ext uri="{FF2B5EF4-FFF2-40B4-BE49-F238E27FC236}">
                  <a16:creationId xmlns:a16="http://schemas.microsoft.com/office/drawing/2014/main" id="{0D00C00C-E496-4D2C-845F-F82A57D61ED5}"/>
                </a:ext>
              </a:extLst>
            </p:cNvPr>
            <p:cNvSpPr/>
            <p:nvPr/>
          </p:nvSpPr>
          <p:spPr>
            <a:xfrm>
              <a:off x="2782529" y="3642221"/>
              <a:ext cx="2452200" cy="132825"/>
            </a:xfrm>
            <a:prstGeom prst="roundRect">
              <a:avLst>
                <a:gd name="adj" fmla="val 50000"/>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F5C582BD-A131-44FE-9726-3A5A03570C3A}"/>
              </a:ext>
            </a:extLst>
          </p:cNvPr>
          <p:cNvGrpSpPr/>
          <p:nvPr/>
        </p:nvGrpSpPr>
        <p:grpSpPr>
          <a:xfrm>
            <a:off x="9251026" y="4316052"/>
            <a:ext cx="1404888" cy="1056047"/>
            <a:chOff x="1208017" y="2017770"/>
            <a:chExt cx="1208156" cy="872398"/>
          </a:xfrm>
        </p:grpSpPr>
        <p:sp>
          <p:nvSpPr>
            <p:cNvPr id="13" name="Heart 12">
              <a:extLst>
                <a:ext uri="{FF2B5EF4-FFF2-40B4-BE49-F238E27FC236}">
                  <a16:creationId xmlns:a16="http://schemas.microsoft.com/office/drawing/2014/main" id="{B2BDE2F4-BAF1-418A-A24E-6689E48CE032}"/>
                </a:ext>
              </a:extLst>
            </p:cNvPr>
            <p:cNvSpPr/>
            <p:nvPr/>
          </p:nvSpPr>
          <p:spPr>
            <a:xfrm>
              <a:off x="1208017" y="2017770"/>
              <a:ext cx="1208156" cy="872398"/>
            </a:xfrm>
            <a:prstGeom prst="hear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49498E4-8D2E-44AC-9CF5-2E2A0196CDA6}"/>
                </a:ext>
              </a:extLst>
            </p:cNvPr>
            <p:cNvSpPr txBox="1"/>
            <p:nvPr/>
          </p:nvSpPr>
          <p:spPr>
            <a:xfrm>
              <a:off x="1571053" y="2235100"/>
              <a:ext cx="767793" cy="655068"/>
            </a:xfrm>
            <a:prstGeom prst="rect">
              <a:avLst/>
            </a:prstGeom>
            <a:noFill/>
          </p:spPr>
          <p:txBody>
            <a:bodyPr wrap="square" rtlCol="0">
              <a:spAutoFit/>
            </a:bodyPr>
            <a:lstStyle/>
            <a:p>
              <a:r>
                <a:rPr lang="en-US" sz="3000" b="1" dirty="0"/>
                <a:t>64</a:t>
              </a:r>
            </a:p>
          </p:txBody>
        </p:sp>
      </p:grpSp>
      <p:sp>
        <p:nvSpPr>
          <p:cNvPr id="19" name="Rectangle 18">
            <a:extLst>
              <a:ext uri="{FF2B5EF4-FFF2-40B4-BE49-F238E27FC236}">
                <a16:creationId xmlns:a16="http://schemas.microsoft.com/office/drawing/2014/main" id="{83AD735D-BA6B-41E7-9808-34A6E0A247BC}"/>
              </a:ext>
            </a:extLst>
          </p:cNvPr>
          <p:cNvSpPr/>
          <p:nvPr/>
        </p:nvSpPr>
        <p:spPr>
          <a:xfrm>
            <a:off x="2322617" y="4388631"/>
            <a:ext cx="272296" cy="6575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53342C1-2259-48CA-924A-751FAF892F36}"/>
              </a:ext>
            </a:extLst>
          </p:cNvPr>
          <p:cNvSpPr/>
          <p:nvPr/>
        </p:nvSpPr>
        <p:spPr>
          <a:xfrm>
            <a:off x="2333188" y="5457651"/>
            <a:ext cx="272296" cy="6575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E904406-4F7C-48F1-80BE-509AA705F839}"/>
              </a:ext>
            </a:extLst>
          </p:cNvPr>
          <p:cNvSpPr/>
          <p:nvPr/>
        </p:nvSpPr>
        <p:spPr>
          <a:xfrm>
            <a:off x="6899798" y="3844970"/>
            <a:ext cx="447915" cy="46284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D69C556-DF45-4800-8238-C3A26866F6A8}"/>
              </a:ext>
            </a:extLst>
          </p:cNvPr>
          <p:cNvSpPr txBox="1"/>
          <p:nvPr/>
        </p:nvSpPr>
        <p:spPr>
          <a:xfrm>
            <a:off x="10725150" y="4695825"/>
            <a:ext cx="317716" cy="369332"/>
          </a:xfrm>
          <a:prstGeom prst="rect">
            <a:avLst/>
          </a:prstGeom>
          <a:solidFill>
            <a:schemeClr val="tx1">
              <a:lumMod val="95000"/>
              <a:lumOff val="5000"/>
            </a:schemeClr>
          </a:solidFill>
        </p:spPr>
        <p:txBody>
          <a:bodyPr wrap="none" rtlCol="0">
            <a:spAutoFit/>
          </a:bodyPr>
          <a:lstStyle/>
          <a:p>
            <a:r>
              <a:rPr lang="en-US" dirty="0">
                <a:solidFill>
                  <a:srgbClr val="FFFF00"/>
                </a:solidFill>
              </a:rPr>
              <a:t>A</a:t>
            </a:r>
          </a:p>
        </p:txBody>
      </p:sp>
      <p:sp>
        <p:nvSpPr>
          <p:cNvPr id="31" name="TextBox 30">
            <a:extLst>
              <a:ext uri="{FF2B5EF4-FFF2-40B4-BE49-F238E27FC236}">
                <a16:creationId xmlns:a16="http://schemas.microsoft.com/office/drawing/2014/main" id="{BE9E1FCC-5BAB-4EC9-A7F5-E67E622FCFE2}"/>
              </a:ext>
            </a:extLst>
          </p:cNvPr>
          <p:cNvSpPr txBox="1"/>
          <p:nvPr/>
        </p:nvSpPr>
        <p:spPr>
          <a:xfrm>
            <a:off x="10839450" y="2705100"/>
            <a:ext cx="317716" cy="369332"/>
          </a:xfrm>
          <a:prstGeom prst="rect">
            <a:avLst/>
          </a:prstGeom>
          <a:solidFill>
            <a:schemeClr val="tx1">
              <a:lumMod val="95000"/>
              <a:lumOff val="5000"/>
            </a:schemeClr>
          </a:solidFill>
        </p:spPr>
        <p:txBody>
          <a:bodyPr wrap="none" rtlCol="0">
            <a:spAutoFit/>
          </a:bodyPr>
          <a:lstStyle/>
          <a:p>
            <a:r>
              <a:rPr lang="en-US" dirty="0">
                <a:solidFill>
                  <a:srgbClr val="FFFF00"/>
                </a:solidFill>
              </a:rPr>
              <a:t>B</a:t>
            </a:r>
          </a:p>
        </p:txBody>
      </p:sp>
      <p:sp>
        <p:nvSpPr>
          <p:cNvPr id="32" name="TextBox 31">
            <a:extLst>
              <a:ext uri="{FF2B5EF4-FFF2-40B4-BE49-F238E27FC236}">
                <a16:creationId xmlns:a16="http://schemas.microsoft.com/office/drawing/2014/main" id="{D1011720-8EE4-42E0-A601-CCDBC4E0714A}"/>
              </a:ext>
            </a:extLst>
          </p:cNvPr>
          <p:cNvSpPr txBox="1"/>
          <p:nvPr/>
        </p:nvSpPr>
        <p:spPr>
          <a:xfrm>
            <a:off x="7391400" y="3495675"/>
            <a:ext cx="317716" cy="369332"/>
          </a:xfrm>
          <a:prstGeom prst="rect">
            <a:avLst/>
          </a:prstGeom>
          <a:solidFill>
            <a:schemeClr val="tx1">
              <a:lumMod val="95000"/>
              <a:lumOff val="5000"/>
            </a:schemeClr>
          </a:solidFill>
        </p:spPr>
        <p:txBody>
          <a:bodyPr wrap="none" rtlCol="0">
            <a:spAutoFit/>
          </a:bodyPr>
          <a:lstStyle/>
          <a:p>
            <a:r>
              <a:rPr lang="en-US" dirty="0">
                <a:solidFill>
                  <a:srgbClr val="FFFF00"/>
                </a:solidFill>
              </a:rPr>
              <a:t>C</a:t>
            </a:r>
          </a:p>
        </p:txBody>
      </p:sp>
      <p:sp>
        <p:nvSpPr>
          <p:cNvPr id="33" name="TextBox 32">
            <a:extLst>
              <a:ext uri="{FF2B5EF4-FFF2-40B4-BE49-F238E27FC236}">
                <a16:creationId xmlns:a16="http://schemas.microsoft.com/office/drawing/2014/main" id="{E135C36A-3909-4EE3-8074-A0F22FAC233A}"/>
              </a:ext>
            </a:extLst>
          </p:cNvPr>
          <p:cNvSpPr txBox="1"/>
          <p:nvPr/>
        </p:nvSpPr>
        <p:spPr>
          <a:xfrm>
            <a:off x="2743200" y="2857500"/>
            <a:ext cx="327334" cy="369332"/>
          </a:xfrm>
          <a:prstGeom prst="rect">
            <a:avLst/>
          </a:prstGeom>
          <a:solidFill>
            <a:schemeClr val="tx1">
              <a:lumMod val="95000"/>
              <a:lumOff val="5000"/>
            </a:schemeClr>
          </a:solidFill>
        </p:spPr>
        <p:txBody>
          <a:bodyPr wrap="none" rtlCol="0">
            <a:spAutoFit/>
          </a:bodyPr>
          <a:lstStyle/>
          <a:p>
            <a:r>
              <a:rPr lang="en-US" dirty="0">
                <a:solidFill>
                  <a:srgbClr val="FFFF00"/>
                </a:solidFill>
              </a:rPr>
              <a:t>D</a:t>
            </a:r>
          </a:p>
        </p:txBody>
      </p:sp>
      <p:sp>
        <p:nvSpPr>
          <p:cNvPr id="34" name="TextBox 33">
            <a:extLst>
              <a:ext uri="{FF2B5EF4-FFF2-40B4-BE49-F238E27FC236}">
                <a16:creationId xmlns:a16="http://schemas.microsoft.com/office/drawing/2014/main" id="{90A9127C-2D4C-4C2F-B56A-0BE3EA6A3223}"/>
              </a:ext>
            </a:extLst>
          </p:cNvPr>
          <p:cNvSpPr txBox="1"/>
          <p:nvPr/>
        </p:nvSpPr>
        <p:spPr>
          <a:xfrm>
            <a:off x="2667000" y="5000625"/>
            <a:ext cx="296876" cy="369332"/>
          </a:xfrm>
          <a:prstGeom prst="rect">
            <a:avLst/>
          </a:prstGeom>
          <a:solidFill>
            <a:schemeClr val="tx1">
              <a:lumMod val="95000"/>
              <a:lumOff val="5000"/>
            </a:schemeClr>
          </a:solidFill>
        </p:spPr>
        <p:txBody>
          <a:bodyPr wrap="none" rtlCol="0">
            <a:spAutoFit/>
          </a:bodyPr>
          <a:lstStyle/>
          <a:p>
            <a:r>
              <a:rPr lang="en-US" dirty="0">
                <a:solidFill>
                  <a:srgbClr val="FFFF00"/>
                </a:solidFill>
              </a:rPr>
              <a:t>E</a:t>
            </a:r>
          </a:p>
        </p:txBody>
      </p:sp>
    </p:spTree>
    <p:extLst>
      <p:ext uri="{BB962C8B-B14F-4D97-AF65-F5344CB8AC3E}">
        <p14:creationId xmlns:p14="http://schemas.microsoft.com/office/powerpoint/2010/main" val="1997491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7AB3D99-70FE-4879-A924-00DA23E14596}"/>
              </a:ext>
            </a:extLst>
          </p:cNvPr>
          <p:cNvSpPr>
            <a:spLocks noGrp="1"/>
          </p:cNvSpPr>
          <p:nvPr>
            <p:ph type="ftr" sz="quarter" idx="11"/>
          </p:nvPr>
        </p:nvSpPr>
        <p:spPr/>
        <p:txBody>
          <a:bodyPr/>
          <a:lstStyle/>
          <a:p>
            <a:r>
              <a:rPr lang="en-US"/>
              <a:t>CPS Project - Banks &amp; Darrah</a:t>
            </a:r>
          </a:p>
        </p:txBody>
      </p:sp>
      <p:sp>
        <p:nvSpPr>
          <p:cNvPr id="15" name="Slide Number Placeholder 14">
            <a:extLst>
              <a:ext uri="{FF2B5EF4-FFF2-40B4-BE49-F238E27FC236}">
                <a16:creationId xmlns:a16="http://schemas.microsoft.com/office/drawing/2014/main" id="{7D36F44B-E288-49DA-9F7C-A33CC10AA13C}"/>
              </a:ext>
            </a:extLst>
          </p:cNvPr>
          <p:cNvSpPr>
            <a:spLocks noGrp="1"/>
          </p:cNvSpPr>
          <p:nvPr>
            <p:ph type="sldNum" sz="quarter" idx="12"/>
          </p:nvPr>
        </p:nvSpPr>
        <p:spPr/>
        <p:txBody>
          <a:bodyPr/>
          <a:lstStyle/>
          <a:p>
            <a:fld id="{5918032E-FAE9-43C5-B7E6-873934E6D796}" type="slidenum">
              <a:rPr lang="en-US" smtClean="0"/>
              <a:t>19</a:t>
            </a:fld>
            <a:endParaRPr lang="en-US"/>
          </a:p>
        </p:txBody>
      </p:sp>
      <p:pic>
        <p:nvPicPr>
          <p:cNvPr id="4" name="Picture 3">
            <a:extLst>
              <a:ext uri="{FF2B5EF4-FFF2-40B4-BE49-F238E27FC236}">
                <a16:creationId xmlns:a16="http://schemas.microsoft.com/office/drawing/2014/main" id="{FF0E6129-425B-469C-B600-0EBE930FB068}"/>
              </a:ext>
            </a:extLst>
          </p:cNvPr>
          <p:cNvPicPr>
            <a:picLocks noChangeAspect="1"/>
          </p:cNvPicPr>
          <p:nvPr/>
        </p:nvPicPr>
        <p:blipFill>
          <a:blip r:embed="rId3"/>
          <a:stretch>
            <a:fillRect/>
          </a:stretch>
        </p:blipFill>
        <p:spPr>
          <a:xfrm>
            <a:off x="3618650" y="2134672"/>
            <a:ext cx="4554505" cy="3512180"/>
          </a:xfrm>
          <a:prstGeom prst="rect">
            <a:avLst/>
          </a:prstGeom>
        </p:spPr>
      </p:pic>
      <p:grpSp>
        <p:nvGrpSpPr>
          <p:cNvPr id="6" name="Group 5">
            <a:extLst>
              <a:ext uri="{FF2B5EF4-FFF2-40B4-BE49-F238E27FC236}">
                <a16:creationId xmlns:a16="http://schemas.microsoft.com/office/drawing/2014/main" id="{5F01EE8E-E549-4D7E-AC8B-60A06DB1B736}"/>
              </a:ext>
            </a:extLst>
          </p:cNvPr>
          <p:cNvGrpSpPr/>
          <p:nvPr/>
        </p:nvGrpSpPr>
        <p:grpSpPr>
          <a:xfrm>
            <a:off x="9170788" y="4042929"/>
            <a:ext cx="1554505" cy="1101396"/>
            <a:chOff x="1208017" y="2017770"/>
            <a:chExt cx="1208156" cy="872398"/>
          </a:xfrm>
        </p:grpSpPr>
        <p:sp>
          <p:nvSpPr>
            <p:cNvPr id="7" name="Heart 6">
              <a:extLst>
                <a:ext uri="{FF2B5EF4-FFF2-40B4-BE49-F238E27FC236}">
                  <a16:creationId xmlns:a16="http://schemas.microsoft.com/office/drawing/2014/main" id="{45385F19-6FE5-4039-B427-2691C15331E2}"/>
                </a:ext>
              </a:extLst>
            </p:cNvPr>
            <p:cNvSpPr/>
            <p:nvPr/>
          </p:nvSpPr>
          <p:spPr>
            <a:xfrm>
              <a:off x="1208017" y="2017770"/>
              <a:ext cx="1208156" cy="872398"/>
            </a:xfrm>
            <a:prstGeom prst="hear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6C2FDF3-1BE6-4FB3-8450-8E12100D4BD0}"/>
                </a:ext>
              </a:extLst>
            </p:cNvPr>
            <p:cNvSpPr txBox="1"/>
            <p:nvPr/>
          </p:nvSpPr>
          <p:spPr>
            <a:xfrm>
              <a:off x="1559803" y="2228066"/>
              <a:ext cx="767793" cy="655068"/>
            </a:xfrm>
            <a:prstGeom prst="rect">
              <a:avLst/>
            </a:prstGeom>
            <a:noFill/>
          </p:spPr>
          <p:txBody>
            <a:bodyPr wrap="square" rtlCol="0">
              <a:spAutoFit/>
            </a:bodyPr>
            <a:lstStyle/>
            <a:p>
              <a:r>
                <a:rPr lang="en-US" sz="3000" b="1" dirty="0"/>
                <a:t>47</a:t>
              </a:r>
            </a:p>
          </p:txBody>
        </p:sp>
      </p:grpSp>
      <p:grpSp>
        <p:nvGrpSpPr>
          <p:cNvPr id="9" name="Group 8">
            <a:extLst>
              <a:ext uri="{FF2B5EF4-FFF2-40B4-BE49-F238E27FC236}">
                <a16:creationId xmlns:a16="http://schemas.microsoft.com/office/drawing/2014/main" id="{389DA9C2-FD2E-4F7E-8C13-AB2FF08848F2}"/>
              </a:ext>
            </a:extLst>
          </p:cNvPr>
          <p:cNvGrpSpPr/>
          <p:nvPr/>
        </p:nvGrpSpPr>
        <p:grpSpPr>
          <a:xfrm>
            <a:off x="1253067" y="1891446"/>
            <a:ext cx="2117415" cy="4285693"/>
            <a:chOff x="5832665" y="1046614"/>
            <a:chExt cx="1816306" cy="3910795"/>
          </a:xfrm>
        </p:grpSpPr>
        <p:pic>
          <p:nvPicPr>
            <p:cNvPr id="10" name="Picture 9">
              <a:extLst>
                <a:ext uri="{FF2B5EF4-FFF2-40B4-BE49-F238E27FC236}">
                  <a16:creationId xmlns:a16="http://schemas.microsoft.com/office/drawing/2014/main" id="{85945A3C-F935-468F-A1D7-845E0EB83F8C}"/>
                </a:ext>
              </a:extLst>
            </p:cNvPr>
            <p:cNvPicPr>
              <a:picLocks noChangeAspect="1"/>
            </p:cNvPicPr>
            <p:nvPr/>
          </p:nvPicPr>
          <p:blipFill>
            <a:blip r:embed="rId4"/>
            <a:stretch>
              <a:fillRect/>
            </a:stretch>
          </p:blipFill>
          <p:spPr>
            <a:xfrm>
              <a:off x="5832665" y="1046614"/>
              <a:ext cx="1816306" cy="3910795"/>
            </a:xfrm>
            <a:prstGeom prst="rect">
              <a:avLst/>
            </a:prstGeom>
            <a:ln>
              <a:solidFill>
                <a:schemeClr val="tx1"/>
              </a:solidFill>
            </a:ln>
          </p:spPr>
        </p:pic>
        <p:sp>
          <p:nvSpPr>
            <p:cNvPr id="11" name="Rectangle: Rounded Corners 10">
              <a:extLst>
                <a:ext uri="{FF2B5EF4-FFF2-40B4-BE49-F238E27FC236}">
                  <a16:creationId xmlns:a16="http://schemas.microsoft.com/office/drawing/2014/main" id="{B44D1662-B340-4ECB-8D78-456F44822A59}"/>
                </a:ext>
              </a:extLst>
            </p:cNvPr>
            <p:cNvSpPr/>
            <p:nvPr/>
          </p:nvSpPr>
          <p:spPr>
            <a:xfrm>
              <a:off x="5832665" y="2172749"/>
              <a:ext cx="1113420" cy="142612"/>
            </a:xfrm>
            <a:prstGeom prst="roundRect">
              <a:avLst>
                <a:gd name="adj" fmla="val 50000"/>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DC6F809-7779-4ECC-8796-14AEC5183391}"/>
              </a:ext>
            </a:extLst>
          </p:cNvPr>
          <p:cNvGrpSpPr/>
          <p:nvPr/>
        </p:nvGrpSpPr>
        <p:grpSpPr>
          <a:xfrm>
            <a:off x="8421324" y="2308097"/>
            <a:ext cx="3033640" cy="1338214"/>
            <a:chOff x="7730703" y="4049174"/>
            <a:chExt cx="2466687" cy="904626"/>
          </a:xfrm>
        </p:grpSpPr>
        <p:pic>
          <p:nvPicPr>
            <p:cNvPr id="13" name="Picture 12">
              <a:extLst>
                <a:ext uri="{FF2B5EF4-FFF2-40B4-BE49-F238E27FC236}">
                  <a16:creationId xmlns:a16="http://schemas.microsoft.com/office/drawing/2014/main" id="{82DD1EF7-6F8C-4947-957F-9632D70CD84D}"/>
                </a:ext>
              </a:extLst>
            </p:cNvPr>
            <p:cNvPicPr>
              <a:picLocks noChangeAspect="1"/>
            </p:cNvPicPr>
            <p:nvPr/>
          </p:nvPicPr>
          <p:blipFill>
            <a:blip r:embed="rId5"/>
            <a:stretch>
              <a:fillRect/>
            </a:stretch>
          </p:blipFill>
          <p:spPr>
            <a:xfrm>
              <a:off x="7746798" y="4049174"/>
              <a:ext cx="2450592" cy="904626"/>
            </a:xfrm>
            <a:prstGeom prst="rect">
              <a:avLst/>
            </a:prstGeom>
            <a:ln>
              <a:solidFill>
                <a:schemeClr val="tx1"/>
              </a:solidFill>
            </a:ln>
          </p:spPr>
        </p:pic>
        <p:sp>
          <p:nvSpPr>
            <p:cNvPr id="14" name="Rectangle: Rounded Corners 13">
              <a:extLst>
                <a:ext uri="{FF2B5EF4-FFF2-40B4-BE49-F238E27FC236}">
                  <a16:creationId xmlns:a16="http://schemas.microsoft.com/office/drawing/2014/main" id="{88782FE1-A835-4E73-8DE3-6870BF1D732E}"/>
                </a:ext>
              </a:extLst>
            </p:cNvPr>
            <p:cNvSpPr/>
            <p:nvPr/>
          </p:nvSpPr>
          <p:spPr>
            <a:xfrm>
              <a:off x="7730703" y="4199843"/>
              <a:ext cx="2452200" cy="132825"/>
            </a:xfrm>
            <a:prstGeom prst="roundRect">
              <a:avLst>
                <a:gd name="adj" fmla="val 50000"/>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itle 1">
            <a:extLst>
              <a:ext uri="{FF2B5EF4-FFF2-40B4-BE49-F238E27FC236}">
                <a16:creationId xmlns:a16="http://schemas.microsoft.com/office/drawing/2014/main" id="{BF5B3AA5-0924-4968-BB7B-135FDB48BEF9}"/>
              </a:ext>
            </a:extLst>
          </p:cNvPr>
          <p:cNvSpPr txBox="1">
            <a:spLocks/>
          </p:cNvSpPr>
          <p:nvPr/>
        </p:nvSpPr>
        <p:spPr>
          <a:xfrm>
            <a:off x="1066800" y="31013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Analysis – Hardware Implementation</a:t>
            </a:r>
          </a:p>
          <a:p>
            <a:r>
              <a:rPr lang="en-US" sz="3600" dirty="0"/>
              <a:t>Slow Heart</a:t>
            </a:r>
            <a:r>
              <a:rPr lang="en-US" dirty="0"/>
              <a:t> </a:t>
            </a:r>
          </a:p>
        </p:txBody>
      </p:sp>
      <p:sp>
        <p:nvSpPr>
          <p:cNvPr id="20" name="Oval 19">
            <a:extLst>
              <a:ext uri="{FF2B5EF4-FFF2-40B4-BE49-F238E27FC236}">
                <a16:creationId xmlns:a16="http://schemas.microsoft.com/office/drawing/2014/main" id="{F6F9584B-097B-4FD6-BADF-BBBFC118E06B}"/>
              </a:ext>
            </a:extLst>
          </p:cNvPr>
          <p:cNvSpPr/>
          <p:nvPr/>
        </p:nvSpPr>
        <p:spPr>
          <a:xfrm>
            <a:off x="6846710" y="3556000"/>
            <a:ext cx="677334" cy="65475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45A7861-0B37-4D39-9EFA-999EBFCEA1E9}"/>
              </a:ext>
            </a:extLst>
          </p:cNvPr>
          <p:cNvSpPr txBox="1"/>
          <p:nvPr/>
        </p:nvSpPr>
        <p:spPr>
          <a:xfrm>
            <a:off x="10725150" y="4695825"/>
            <a:ext cx="317716" cy="369332"/>
          </a:xfrm>
          <a:prstGeom prst="rect">
            <a:avLst/>
          </a:prstGeom>
          <a:solidFill>
            <a:schemeClr val="tx1">
              <a:lumMod val="95000"/>
              <a:lumOff val="5000"/>
            </a:schemeClr>
          </a:solidFill>
        </p:spPr>
        <p:txBody>
          <a:bodyPr wrap="none" rtlCol="0">
            <a:spAutoFit/>
          </a:bodyPr>
          <a:lstStyle/>
          <a:p>
            <a:r>
              <a:rPr lang="en-US" dirty="0">
                <a:solidFill>
                  <a:srgbClr val="FFFF00"/>
                </a:solidFill>
              </a:rPr>
              <a:t>A</a:t>
            </a:r>
          </a:p>
        </p:txBody>
      </p:sp>
      <p:sp>
        <p:nvSpPr>
          <p:cNvPr id="28" name="TextBox 27">
            <a:extLst>
              <a:ext uri="{FF2B5EF4-FFF2-40B4-BE49-F238E27FC236}">
                <a16:creationId xmlns:a16="http://schemas.microsoft.com/office/drawing/2014/main" id="{3B1ABE4D-6092-4F36-B6CF-67FD158AA696}"/>
              </a:ext>
            </a:extLst>
          </p:cNvPr>
          <p:cNvSpPr txBox="1"/>
          <p:nvPr/>
        </p:nvSpPr>
        <p:spPr>
          <a:xfrm>
            <a:off x="10868025" y="2809875"/>
            <a:ext cx="317716" cy="369332"/>
          </a:xfrm>
          <a:prstGeom prst="rect">
            <a:avLst/>
          </a:prstGeom>
          <a:solidFill>
            <a:schemeClr val="tx1">
              <a:lumMod val="95000"/>
              <a:lumOff val="5000"/>
            </a:schemeClr>
          </a:solidFill>
        </p:spPr>
        <p:txBody>
          <a:bodyPr wrap="none" rtlCol="0">
            <a:spAutoFit/>
          </a:bodyPr>
          <a:lstStyle/>
          <a:p>
            <a:r>
              <a:rPr lang="en-US" dirty="0">
                <a:solidFill>
                  <a:srgbClr val="FFFF00"/>
                </a:solidFill>
              </a:rPr>
              <a:t>B</a:t>
            </a:r>
          </a:p>
        </p:txBody>
      </p:sp>
      <p:sp>
        <p:nvSpPr>
          <p:cNvPr id="29" name="TextBox 28">
            <a:extLst>
              <a:ext uri="{FF2B5EF4-FFF2-40B4-BE49-F238E27FC236}">
                <a16:creationId xmlns:a16="http://schemas.microsoft.com/office/drawing/2014/main" id="{5B505A25-3098-418E-A096-C0BFD767268E}"/>
              </a:ext>
            </a:extLst>
          </p:cNvPr>
          <p:cNvSpPr txBox="1"/>
          <p:nvPr/>
        </p:nvSpPr>
        <p:spPr>
          <a:xfrm>
            <a:off x="7391400" y="3495675"/>
            <a:ext cx="317716" cy="369332"/>
          </a:xfrm>
          <a:prstGeom prst="rect">
            <a:avLst/>
          </a:prstGeom>
          <a:solidFill>
            <a:schemeClr val="tx1">
              <a:lumMod val="95000"/>
              <a:lumOff val="5000"/>
            </a:schemeClr>
          </a:solidFill>
        </p:spPr>
        <p:txBody>
          <a:bodyPr wrap="none" rtlCol="0">
            <a:spAutoFit/>
          </a:bodyPr>
          <a:lstStyle/>
          <a:p>
            <a:r>
              <a:rPr lang="en-US" dirty="0">
                <a:solidFill>
                  <a:srgbClr val="FFFF00"/>
                </a:solidFill>
              </a:rPr>
              <a:t>C</a:t>
            </a:r>
          </a:p>
        </p:txBody>
      </p:sp>
      <p:sp>
        <p:nvSpPr>
          <p:cNvPr id="30" name="TextBox 29">
            <a:extLst>
              <a:ext uri="{FF2B5EF4-FFF2-40B4-BE49-F238E27FC236}">
                <a16:creationId xmlns:a16="http://schemas.microsoft.com/office/drawing/2014/main" id="{85B9AB1E-7F02-4B51-862E-769088BA15DD}"/>
              </a:ext>
            </a:extLst>
          </p:cNvPr>
          <p:cNvSpPr txBox="1"/>
          <p:nvPr/>
        </p:nvSpPr>
        <p:spPr>
          <a:xfrm>
            <a:off x="2543175" y="2762250"/>
            <a:ext cx="327334" cy="369332"/>
          </a:xfrm>
          <a:prstGeom prst="rect">
            <a:avLst/>
          </a:prstGeom>
          <a:solidFill>
            <a:schemeClr val="tx1">
              <a:lumMod val="95000"/>
              <a:lumOff val="5000"/>
            </a:schemeClr>
          </a:solidFill>
        </p:spPr>
        <p:txBody>
          <a:bodyPr wrap="none" rtlCol="0">
            <a:spAutoFit/>
          </a:bodyPr>
          <a:lstStyle/>
          <a:p>
            <a:r>
              <a:rPr lang="en-US" dirty="0">
                <a:solidFill>
                  <a:srgbClr val="FFFF00"/>
                </a:solidFill>
              </a:rPr>
              <a:t>D</a:t>
            </a:r>
          </a:p>
        </p:txBody>
      </p:sp>
    </p:spTree>
    <p:extLst>
      <p:ext uri="{BB962C8B-B14F-4D97-AF65-F5344CB8AC3E}">
        <p14:creationId xmlns:p14="http://schemas.microsoft.com/office/powerpoint/2010/main" val="2433474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AC34-AD54-49C0-A54C-22F13E94DA0F}"/>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9C62B44C-832F-4C8F-8686-52D787785D5E}"/>
              </a:ext>
            </a:extLst>
          </p:cNvPr>
          <p:cNvSpPr>
            <a:spLocks noGrp="1"/>
          </p:cNvSpPr>
          <p:nvPr>
            <p:ph idx="1"/>
          </p:nvPr>
        </p:nvSpPr>
        <p:spPr>
          <a:xfrm>
            <a:off x="1097280" y="1974112"/>
            <a:ext cx="5466552" cy="4023360"/>
          </a:xfrm>
        </p:spPr>
        <p:txBody>
          <a:bodyPr/>
          <a:lstStyle/>
          <a:p>
            <a:r>
              <a:rPr lang="en-US" b="1" dirty="0"/>
              <a:t>Introduction</a:t>
            </a:r>
          </a:p>
          <a:p>
            <a:r>
              <a:rPr lang="en-US" dirty="0"/>
              <a:t>Background</a:t>
            </a:r>
          </a:p>
          <a:p>
            <a:r>
              <a:rPr lang="en-US" dirty="0"/>
              <a:t>Modeling</a:t>
            </a:r>
          </a:p>
          <a:p>
            <a:r>
              <a:rPr lang="en-US" dirty="0"/>
              <a:t>Hardware Design</a:t>
            </a:r>
          </a:p>
          <a:p>
            <a:r>
              <a:rPr lang="en-US" dirty="0"/>
              <a:t>Analysis</a:t>
            </a:r>
          </a:p>
          <a:p>
            <a:r>
              <a:rPr lang="en-US" dirty="0"/>
              <a:t>Challenges</a:t>
            </a:r>
          </a:p>
          <a:p>
            <a:r>
              <a:rPr lang="en-US" dirty="0"/>
              <a:t>Demo</a:t>
            </a:r>
          </a:p>
          <a:p>
            <a:endParaRPr lang="en-US" dirty="0"/>
          </a:p>
        </p:txBody>
      </p:sp>
      <p:sp>
        <p:nvSpPr>
          <p:cNvPr id="4" name="Footer Placeholder 3">
            <a:extLst>
              <a:ext uri="{FF2B5EF4-FFF2-40B4-BE49-F238E27FC236}">
                <a16:creationId xmlns:a16="http://schemas.microsoft.com/office/drawing/2014/main" id="{73D17AD1-A082-4427-8F1E-8BF0BDE92DFC}"/>
              </a:ext>
            </a:extLst>
          </p:cNvPr>
          <p:cNvSpPr>
            <a:spLocks noGrp="1"/>
          </p:cNvSpPr>
          <p:nvPr>
            <p:ph type="ftr" sz="quarter" idx="11"/>
          </p:nvPr>
        </p:nvSpPr>
        <p:spPr/>
        <p:txBody>
          <a:bodyPr/>
          <a:lstStyle/>
          <a:p>
            <a:r>
              <a:rPr lang="en-US"/>
              <a:t>CPS Project - Banks &amp; Darrah</a:t>
            </a:r>
          </a:p>
        </p:txBody>
      </p:sp>
      <p:sp>
        <p:nvSpPr>
          <p:cNvPr id="5" name="Slide Number Placeholder 4">
            <a:extLst>
              <a:ext uri="{FF2B5EF4-FFF2-40B4-BE49-F238E27FC236}">
                <a16:creationId xmlns:a16="http://schemas.microsoft.com/office/drawing/2014/main" id="{487E884C-0979-4684-8D78-D3120AEC59A6}"/>
              </a:ext>
            </a:extLst>
          </p:cNvPr>
          <p:cNvSpPr>
            <a:spLocks noGrp="1"/>
          </p:cNvSpPr>
          <p:nvPr>
            <p:ph type="sldNum" sz="quarter" idx="12"/>
          </p:nvPr>
        </p:nvSpPr>
        <p:spPr/>
        <p:txBody>
          <a:bodyPr/>
          <a:lstStyle/>
          <a:p>
            <a:fld id="{5918032E-FAE9-43C5-B7E6-873934E6D796}" type="slidenum">
              <a:rPr lang="en-US" smtClean="0"/>
              <a:t>2</a:t>
            </a:fld>
            <a:endParaRPr lang="en-US"/>
          </a:p>
        </p:txBody>
      </p:sp>
      <p:pic>
        <p:nvPicPr>
          <p:cNvPr id="8" name="Picture 7" descr="A screenshot of a social media post&#10;&#10;Description generated with very high confidence">
            <a:extLst>
              <a:ext uri="{FF2B5EF4-FFF2-40B4-BE49-F238E27FC236}">
                <a16:creationId xmlns:a16="http://schemas.microsoft.com/office/drawing/2014/main" id="{4F9968B9-2DEC-4BC6-8C08-A7591DC8E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185" y="1974219"/>
            <a:ext cx="7526298" cy="3039622"/>
          </a:xfrm>
          <a:prstGeom prst="rect">
            <a:avLst/>
          </a:prstGeom>
        </p:spPr>
      </p:pic>
      <p:sp>
        <p:nvSpPr>
          <p:cNvPr id="9" name="TextBox 8">
            <a:extLst>
              <a:ext uri="{FF2B5EF4-FFF2-40B4-BE49-F238E27FC236}">
                <a16:creationId xmlns:a16="http://schemas.microsoft.com/office/drawing/2014/main" id="{87AC805D-8749-45EB-9667-D4C5BEA32E21}"/>
              </a:ext>
            </a:extLst>
          </p:cNvPr>
          <p:cNvSpPr txBox="1"/>
          <p:nvPr/>
        </p:nvSpPr>
        <p:spPr>
          <a:xfrm>
            <a:off x="3962400" y="5250701"/>
            <a:ext cx="7193280" cy="646331"/>
          </a:xfrm>
          <a:prstGeom prst="rect">
            <a:avLst/>
          </a:prstGeom>
          <a:noFill/>
        </p:spPr>
        <p:txBody>
          <a:bodyPr wrap="square" rtlCol="0">
            <a:spAutoFit/>
          </a:bodyPr>
          <a:lstStyle/>
          <a:p>
            <a:r>
              <a:rPr lang="en-US" dirty="0"/>
              <a:t>(a) The first artificial pacemaker by Hyman. (b) Block diagram of Hyman’s pacemaker. [6]</a:t>
            </a:r>
          </a:p>
        </p:txBody>
      </p:sp>
    </p:spTree>
    <p:extLst>
      <p:ext uri="{BB962C8B-B14F-4D97-AF65-F5344CB8AC3E}">
        <p14:creationId xmlns:p14="http://schemas.microsoft.com/office/powerpoint/2010/main" val="2797660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1CBF8-5BAA-4EEB-940A-26652F946230}"/>
              </a:ext>
            </a:extLst>
          </p:cNvPr>
          <p:cNvSpPr>
            <a:spLocks noGrp="1"/>
          </p:cNvSpPr>
          <p:nvPr>
            <p:ph type="title"/>
          </p:nvPr>
        </p:nvSpPr>
        <p:spPr/>
        <p:txBody>
          <a:bodyPr/>
          <a:lstStyle/>
          <a:p>
            <a:r>
              <a:rPr lang="en-US" dirty="0"/>
              <a:t>Analysis – Hardware Implementation</a:t>
            </a:r>
            <a:br>
              <a:rPr lang="en-US" dirty="0"/>
            </a:br>
            <a:r>
              <a:rPr lang="en-US" sz="3600" dirty="0"/>
              <a:t>Paced Heart</a:t>
            </a:r>
            <a:r>
              <a:rPr lang="en-US" dirty="0"/>
              <a:t> </a:t>
            </a:r>
          </a:p>
        </p:txBody>
      </p:sp>
      <p:sp>
        <p:nvSpPr>
          <p:cNvPr id="3" name="Footer Placeholder 2">
            <a:extLst>
              <a:ext uri="{FF2B5EF4-FFF2-40B4-BE49-F238E27FC236}">
                <a16:creationId xmlns:a16="http://schemas.microsoft.com/office/drawing/2014/main" id="{1F7AF247-3B68-472B-9268-B5AF141BA82B}"/>
              </a:ext>
            </a:extLst>
          </p:cNvPr>
          <p:cNvSpPr>
            <a:spLocks noGrp="1"/>
          </p:cNvSpPr>
          <p:nvPr>
            <p:ph type="ftr" sz="quarter" idx="11"/>
          </p:nvPr>
        </p:nvSpPr>
        <p:spPr/>
        <p:txBody>
          <a:bodyPr/>
          <a:lstStyle/>
          <a:p>
            <a:r>
              <a:rPr lang="en-US"/>
              <a:t>CPS Project - Banks &amp; Darrah</a:t>
            </a:r>
          </a:p>
        </p:txBody>
      </p:sp>
      <p:sp>
        <p:nvSpPr>
          <p:cNvPr id="11" name="Slide Number Placeholder 10">
            <a:extLst>
              <a:ext uri="{FF2B5EF4-FFF2-40B4-BE49-F238E27FC236}">
                <a16:creationId xmlns:a16="http://schemas.microsoft.com/office/drawing/2014/main" id="{87BD567D-7C6E-468A-8EDA-A4C5A9DB0A86}"/>
              </a:ext>
            </a:extLst>
          </p:cNvPr>
          <p:cNvSpPr>
            <a:spLocks noGrp="1"/>
          </p:cNvSpPr>
          <p:nvPr>
            <p:ph type="sldNum" sz="quarter" idx="12"/>
          </p:nvPr>
        </p:nvSpPr>
        <p:spPr/>
        <p:txBody>
          <a:bodyPr/>
          <a:lstStyle/>
          <a:p>
            <a:fld id="{5918032E-FAE9-43C5-B7E6-873934E6D796}" type="slidenum">
              <a:rPr lang="en-US" smtClean="0"/>
              <a:t>20</a:t>
            </a:fld>
            <a:endParaRPr lang="en-US"/>
          </a:p>
        </p:txBody>
      </p:sp>
      <p:pic>
        <p:nvPicPr>
          <p:cNvPr id="4" name="Picture 3">
            <a:extLst>
              <a:ext uri="{FF2B5EF4-FFF2-40B4-BE49-F238E27FC236}">
                <a16:creationId xmlns:a16="http://schemas.microsoft.com/office/drawing/2014/main" id="{DC59DE10-57CD-4B39-BFAF-DF17B45DE4D6}"/>
              </a:ext>
            </a:extLst>
          </p:cNvPr>
          <p:cNvPicPr>
            <a:picLocks noChangeAspect="1"/>
          </p:cNvPicPr>
          <p:nvPr/>
        </p:nvPicPr>
        <p:blipFill>
          <a:blip r:embed="rId3"/>
          <a:stretch>
            <a:fillRect/>
          </a:stretch>
        </p:blipFill>
        <p:spPr>
          <a:xfrm>
            <a:off x="3452272" y="2124366"/>
            <a:ext cx="4562840" cy="3571336"/>
          </a:xfrm>
          <a:prstGeom prst="rect">
            <a:avLst/>
          </a:prstGeom>
        </p:spPr>
      </p:pic>
      <p:pic>
        <p:nvPicPr>
          <p:cNvPr id="6" name="Picture 5">
            <a:extLst>
              <a:ext uri="{FF2B5EF4-FFF2-40B4-BE49-F238E27FC236}">
                <a16:creationId xmlns:a16="http://schemas.microsoft.com/office/drawing/2014/main" id="{F24579A0-E814-48CE-8874-80CCD0DD714A}"/>
              </a:ext>
            </a:extLst>
          </p:cNvPr>
          <p:cNvPicPr>
            <a:picLocks noChangeAspect="1"/>
          </p:cNvPicPr>
          <p:nvPr/>
        </p:nvPicPr>
        <p:blipFill>
          <a:blip r:embed="rId4"/>
          <a:stretch>
            <a:fillRect/>
          </a:stretch>
        </p:blipFill>
        <p:spPr>
          <a:xfrm>
            <a:off x="8289914" y="2317044"/>
            <a:ext cx="3151006" cy="1302269"/>
          </a:xfrm>
          <a:prstGeom prst="rect">
            <a:avLst/>
          </a:prstGeom>
          <a:ln>
            <a:solidFill>
              <a:schemeClr val="tx1"/>
            </a:solidFill>
          </a:ln>
        </p:spPr>
      </p:pic>
      <p:grpSp>
        <p:nvGrpSpPr>
          <p:cNvPr id="7" name="Group 6">
            <a:extLst>
              <a:ext uri="{FF2B5EF4-FFF2-40B4-BE49-F238E27FC236}">
                <a16:creationId xmlns:a16="http://schemas.microsoft.com/office/drawing/2014/main" id="{41E98AD6-B2C4-49D8-BCBB-CE7BBB978E3B}"/>
              </a:ext>
            </a:extLst>
          </p:cNvPr>
          <p:cNvGrpSpPr/>
          <p:nvPr/>
        </p:nvGrpSpPr>
        <p:grpSpPr>
          <a:xfrm>
            <a:off x="9168310" y="4013359"/>
            <a:ext cx="1464296" cy="1100704"/>
            <a:chOff x="1208017" y="2017770"/>
            <a:chExt cx="1208156" cy="872398"/>
          </a:xfrm>
        </p:grpSpPr>
        <p:sp>
          <p:nvSpPr>
            <p:cNvPr id="8" name="Heart 7">
              <a:extLst>
                <a:ext uri="{FF2B5EF4-FFF2-40B4-BE49-F238E27FC236}">
                  <a16:creationId xmlns:a16="http://schemas.microsoft.com/office/drawing/2014/main" id="{9AEBD766-16B6-462F-9BD4-EEAA201AC967}"/>
                </a:ext>
              </a:extLst>
            </p:cNvPr>
            <p:cNvSpPr/>
            <p:nvPr/>
          </p:nvSpPr>
          <p:spPr>
            <a:xfrm>
              <a:off x="1208017" y="2017770"/>
              <a:ext cx="1208156" cy="872398"/>
            </a:xfrm>
            <a:prstGeom prst="hear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670FF0E-F659-4370-9A8A-DDF1D31526A3}"/>
                </a:ext>
              </a:extLst>
            </p:cNvPr>
            <p:cNvSpPr txBox="1"/>
            <p:nvPr/>
          </p:nvSpPr>
          <p:spPr>
            <a:xfrm>
              <a:off x="1606513" y="2235100"/>
              <a:ext cx="767793" cy="655068"/>
            </a:xfrm>
            <a:prstGeom prst="rect">
              <a:avLst/>
            </a:prstGeom>
            <a:noFill/>
          </p:spPr>
          <p:txBody>
            <a:bodyPr wrap="square" rtlCol="0">
              <a:spAutoFit/>
            </a:bodyPr>
            <a:lstStyle/>
            <a:p>
              <a:r>
                <a:rPr lang="en-US" sz="3000" b="1" dirty="0"/>
                <a:t>59</a:t>
              </a:r>
            </a:p>
          </p:txBody>
        </p:sp>
      </p:grpSp>
      <p:pic>
        <p:nvPicPr>
          <p:cNvPr id="10" name="Picture 9">
            <a:extLst>
              <a:ext uri="{FF2B5EF4-FFF2-40B4-BE49-F238E27FC236}">
                <a16:creationId xmlns:a16="http://schemas.microsoft.com/office/drawing/2014/main" id="{3495CE9C-314A-4765-9832-83CCC508E3BD}"/>
              </a:ext>
            </a:extLst>
          </p:cNvPr>
          <p:cNvPicPr>
            <a:picLocks noChangeAspect="1"/>
          </p:cNvPicPr>
          <p:nvPr/>
        </p:nvPicPr>
        <p:blipFill>
          <a:blip r:embed="rId5"/>
          <a:stretch>
            <a:fillRect/>
          </a:stretch>
        </p:blipFill>
        <p:spPr>
          <a:xfrm>
            <a:off x="1253066" y="1880144"/>
            <a:ext cx="2020330" cy="4415414"/>
          </a:xfrm>
          <a:prstGeom prst="rect">
            <a:avLst/>
          </a:prstGeom>
          <a:ln>
            <a:solidFill>
              <a:schemeClr val="tx1"/>
            </a:solidFill>
          </a:ln>
        </p:spPr>
      </p:pic>
      <p:sp>
        <p:nvSpPr>
          <p:cNvPr id="12" name="Rectangle: Rounded Corners 11">
            <a:extLst>
              <a:ext uri="{FF2B5EF4-FFF2-40B4-BE49-F238E27FC236}">
                <a16:creationId xmlns:a16="http://schemas.microsoft.com/office/drawing/2014/main" id="{2E32073B-8ECC-4CE8-9BAA-CBBD4F08BB01}"/>
              </a:ext>
            </a:extLst>
          </p:cNvPr>
          <p:cNvSpPr/>
          <p:nvPr/>
        </p:nvSpPr>
        <p:spPr>
          <a:xfrm>
            <a:off x="1253067" y="3148113"/>
            <a:ext cx="1298004" cy="156283"/>
          </a:xfrm>
          <a:prstGeom prst="roundRect">
            <a:avLst>
              <a:gd name="adj" fmla="val 50000"/>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6C8DBD71-7616-45ED-8D5C-00024727CB29}"/>
              </a:ext>
            </a:extLst>
          </p:cNvPr>
          <p:cNvSpPr/>
          <p:nvPr/>
        </p:nvSpPr>
        <p:spPr>
          <a:xfrm>
            <a:off x="8283036" y="2533805"/>
            <a:ext cx="3148359" cy="223506"/>
          </a:xfrm>
          <a:prstGeom prst="roundRect">
            <a:avLst>
              <a:gd name="adj" fmla="val 50000"/>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5174481-9407-435B-A4D6-FEEE213AEE32}"/>
              </a:ext>
            </a:extLst>
          </p:cNvPr>
          <p:cNvSpPr/>
          <p:nvPr/>
        </p:nvSpPr>
        <p:spPr>
          <a:xfrm>
            <a:off x="6901596" y="3755737"/>
            <a:ext cx="533010" cy="51524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6006FA6-1839-4901-BB5C-61280EE2CB4D}"/>
              </a:ext>
            </a:extLst>
          </p:cNvPr>
          <p:cNvSpPr txBox="1"/>
          <p:nvPr/>
        </p:nvSpPr>
        <p:spPr>
          <a:xfrm>
            <a:off x="10429875" y="4848225"/>
            <a:ext cx="317716" cy="369332"/>
          </a:xfrm>
          <a:prstGeom prst="rect">
            <a:avLst/>
          </a:prstGeom>
          <a:solidFill>
            <a:schemeClr val="tx1">
              <a:lumMod val="95000"/>
              <a:lumOff val="5000"/>
            </a:schemeClr>
          </a:solidFill>
        </p:spPr>
        <p:txBody>
          <a:bodyPr wrap="none" rtlCol="0">
            <a:spAutoFit/>
          </a:bodyPr>
          <a:lstStyle/>
          <a:p>
            <a:r>
              <a:rPr lang="en-US" dirty="0">
                <a:solidFill>
                  <a:srgbClr val="FFFF00"/>
                </a:solidFill>
              </a:rPr>
              <a:t>A</a:t>
            </a:r>
          </a:p>
        </p:txBody>
      </p:sp>
      <p:sp>
        <p:nvSpPr>
          <p:cNvPr id="23" name="TextBox 22">
            <a:extLst>
              <a:ext uri="{FF2B5EF4-FFF2-40B4-BE49-F238E27FC236}">
                <a16:creationId xmlns:a16="http://schemas.microsoft.com/office/drawing/2014/main" id="{EE5B0C7F-35A3-44C5-B4F1-7E9C62E5FE3C}"/>
              </a:ext>
            </a:extLst>
          </p:cNvPr>
          <p:cNvSpPr txBox="1"/>
          <p:nvPr/>
        </p:nvSpPr>
        <p:spPr>
          <a:xfrm>
            <a:off x="10944225" y="2781300"/>
            <a:ext cx="317716" cy="369332"/>
          </a:xfrm>
          <a:prstGeom prst="rect">
            <a:avLst/>
          </a:prstGeom>
          <a:solidFill>
            <a:schemeClr val="tx1">
              <a:lumMod val="95000"/>
              <a:lumOff val="5000"/>
            </a:schemeClr>
          </a:solidFill>
        </p:spPr>
        <p:txBody>
          <a:bodyPr wrap="none" rtlCol="0">
            <a:spAutoFit/>
          </a:bodyPr>
          <a:lstStyle/>
          <a:p>
            <a:r>
              <a:rPr lang="en-US" dirty="0">
                <a:solidFill>
                  <a:srgbClr val="FFFF00"/>
                </a:solidFill>
              </a:rPr>
              <a:t>B</a:t>
            </a:r>
          </a:p>
        </p:txBody>
      </p:sp>
      <p:sp>
        <p:nvSpPr>
          <p:cNvPr id="24" name="TextBox 23">
            <a:extLst>
              <a:ext uri="{FF2B5EF4-FFF2-40B4-BE49-F238E27FC236}">
                <a16:creationId xmlns:a16="http://schemas.microsoft.com/office/drawing/2014/main" id="{7B7983A3-B8B3-45D5-843A-35213A0CEA23}"/>
              </a:ext>
            </a:extLst>
          </p:cNvPr>
          <p:cNvSpPr txBox="1"/>
          <p:nvPr/>
        </p:nvSpPr>
        <p:spPr>
          <a:xfrm>
            <a:off x="7391400" y="3495675"/>
            <a:ext cx="317716" cy="369332"/>
          </a:xfrm>
          <a:prstGeom prst="rect">
            <a:avLst/>
          </a:prstGeom>
          <a:solidFill>
            <a:schemeClr val="tx1">
              <a:lumMod val="95000"/>
              <a:lumOff val="5000"/>
            </a:schemeClr>
          </a:solidFill>
        </p:spPr>
        <p:txBody>
          <a:bodyPr wrap="none" rtlCol="0">
            <a:spAutoFit/>
          </a:bodyPr>
          <a:lstStyle/>
          <a:p>
            <a:r>
              <a:rPr lang="en-US" dirty="0">
                <a:solidFill>
                  <a:srgbClr val="FFFF00"/>
                </a:solidFill>
              </a:rPr>
              <a:t>C</a:t>
            </a:r>
          </a:p>
        </p:txBody>
      </p:sp>
      <p:sp>
        <p:nvSpPr>
          <p:cNvPr id="25" name="TextBox 24">
            <a:extLst>
              <a:ext uri="{FF2B5EF4-FFF2-40B4-BE49-F238E27FC236}">
                <a16:creationId xmlns:a16="http://schemas.microsoft.com/office/drawing/2014/main" id="{C2CBF591-C9A0-4E04-8A13-56C98777B639}"/>
              </a:ext>
            </a:extLst>
          </p:cNvPr>
          <p:cNvSpPr txBox="1"/>
          <p:nvPr/>
        </p:nvSpPr>
        <p:spPr>
          <a:xfrm>
            <a:off x="2524125" y="2800350"/>
            <a:ext cx="327334" cy="369332"/>
          </a:xfrm>
          <a:prstGeom prst="rect">
            <a:avLst/>
          </a:prstGeom>
          <a:solidFill>
            <a:schemeClr val="tx1">
              <a:lumMod val="95000"/>
              <a:lumOff val="5000"/>
            </a:schemeClr>
          </a:solidFill>
        </p:spPr>
        <p:txBody>
          <a:bodyPr wrap="none" rtlCol="0">
            <a:spAutoFit/>
          </a:bodyPr>
          <a:lstStyle/>
          <a:p>
            <a:r>
              <a:rPr lang="en-US" dirty="0">
                <a:solidFill>
                  <a:srgbClr val="FFFF00"/>
                </a:solidFill>
              </a:rPr>
              <a:t>D</a:t>
            </a:r>
          </a:p>
        </p:txBody>
      </p:sp>
    </p:spTree>
    <p:extLst>
      <p:ext uri="{BB962C8B-B14F-4D97-AF65-F5344CB8AC3E}">
        <p14:creationId xmlns:p14="http://schemas.microsoft.com/office/powerpoint/2010/main" val="1503065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53C31-4A8E-4792-979F-3BEFEBE71C85}"/>
              </a:ext>
            </a:extLst>
          </p:cNvPr>
          <p:cNvSpPr>
            <a:spLocks noGrp="1"/>
          </p:cNvSpPr>
          <p:nvPr>
            <p:ph type="title"/>
          </p:nvPr>
        </p:nvSpPr>
        <p:spPr/>
        <p:txBody>
          <a:bodyPr/>
          <a:lstStyle/>
          <a:p>
            <a:r>
              <a:rPr lang="en-US" dirty="0"/>
              <a:t>Analysis – Hardware Performance</a:t>
            </a:r>
          </a:p>
        </p:txBody>
      </p:sp>
      <p:sp>
        <p:nvSpPr>
          <p:cNvPr id="3" name="Footer Placeholder 2">
            <a:extLst>
              <a:ext uri="{FF2B5EF4-FFF2-40B4-BE49-F238E27FC236}">
                <a16:creationId xmlns:a16="http://schemas.microsoft.com/office/drawing/2014/main" id="{E4FD5B3C-F7C8-4748-B633-CA929537A2D4}"/>
              </a:ext>
            </a:extLst>
          </p:cNvPr>
          <p:cNvSpPr>
            <a:spLocks noGrp="1"/>
          </p:cNvSpPr>
          <p:nvPr>
            <p:ph type="ftr" sz="quarter" idx="11"/>
          </p:nvPr>
        </p:nvSpPr>
        <p:spPr/>
        <p:txBody>
          <a:bodyPr/>
          <a:lstStyle/>
          <a:p>
            <a:r>
              <a:rPr lang="en-US"/>
              <a:t>CPS Project - Banks &amp; Darrah</a:t>
            </a:r>
          </a:p>
        </p:txBody>
      </p:sp>
      <p:sp>
        <p:nvSpPr>
          <p:cNvPr id="4" name="Slide Number Placeholder 3">
            <a:extLst>
              <a:ext uri="{FF2B5EF4-FFF2-40B4-BE49-F238E27FC236}">
                <a16:creationId xmlns:a16="http://schemas.microsoft.com/office/drawing/2014/main" id="{7E4ED512-EE5C-4318-8D06-81219C1C3C2B}"/>
              </a:ext>
            </a:extLst>
          </p:cNvPr>
          <p:cNvSpPr>
            <a:spLocks noGrp="1"/>
          </p:cNvSpPr>
          <p:nvPr>
            <p:ph type="sldNum" sz="quarter" idx="12"/>
          </p:nvPr>
        </p:nvSpPr>
        <p:spPr/>
        <p:txBody>
          <a:bodyPr/>
          <a:lstStyle/>
          <a:p>
            <a:fld id="{5918032E-FAE9-43C5-B7E6-873934E6D796}" type="slidenum">
              <a:rPr lang="en-US" smtClean="0"/>
              <a:t>21</a:t>
            </a:fld>
            <a:endParaRPr lang="en-US"/>
          </a:p>
        </p:txBody>
      </p:sp>
      <p:pic>
        <p:nvPicPr>
          <p:cNvPr id="8" name="Picture 7">
            <a:extLst>
              <a:ext uri="{FF2B5EF4-FFF2-40B4-BE49-F238E27FC236}">
                <a16:creationId xmlns:a16="http://schemas.microsoft.com/office/drawing/2014/main" id="{27303D2A-96AC-4BAA-9E35-F887FBC10DB7}"/>
              </a:ext>
            </a:extLst>
          </p:cNvPr>
          <p:cNvPicPr>
            <a:picLocks noChangeAspect="1"/>
          </p:cNvPicPr>
          <p:nvPr/>
        </p:nvPicPr>
        <p:blipFill rotWithShape="1">
          <a:blip r:embed="rId3"/>
          <a:srcRect l="13653" b="10405"/>
          <a:stretch/>
        </p:blipFill>
        <p:spPr>
          <a:xfrm>
            <a:off x="4443304" y="2496596"/>
            <a:ext cx="296086" cy="1450757"/>
          </a:xfrm>
          <a:prstGeom prst="rect">
            <a:avLst/>
          </a:prstGeom>
        </p:spPr>
      </p:pic>
      <p:pic>
        <p:nvPicPr>
          <p:cNvPr id="10" name="Picture 9">
            <a:extLst>
              <a:ext uri="{FF2B5EF4-FFF2-40B4-BE49-F238E27FC236}">
                <a16:creationId xmlns:a16="http://schemas.microsoft.com/office/drawing/2014/main" id="{748CE398-67A3-4F40-9EA9-98F3249EE3EA}"/>
              </a:ext>
            </a:extLst>
          </p:cNvPr>
          <p:cNvPicPr>
            <a:picLocks noChangeAspect="1"/>
          </p:cNvPicPr>
          <p:nvPr/>
        </p:nvPicPr>
        <p:blipFill rotWithShape="1">
          <a:blip r:embed="rId4"/>
          <a:srcRect l="8573"/>
          <a:stretch/>
        </p:blipFill>
        <p:spPr>
          <a:xfrm>
            <a:off x="4443304" y="4230018"/>
            <a:ext cx="296086" cy="1447800"/>
          </a:xfrm>
          <a:prstGeom prst="rect">
            <a:avLst/>
          </a:prstGeom>
        </p:spPr>
      </p:pic>
      <p:pic>
        <p:nvPicPr>
          <p:cNvPr id="11" name="Picture 10">
            <a:extLst>
              <a:ext uri="{FF2B5EF4-FFF2-40B4-BE49-F238E27FC236}">
                <a16:creationId xmlns:a16="http://schemas.microsoft.com/office/drawing/2014/main" id="{106FC485-78A4-456B-8833-B8AC68CF8EE2}"/>
              </a:ext>
            </a:extLst>
          </p:cNvPr>
          <p:cNvPicPr>
            <a:picLocks noChangeAspect="1"/>
          </p:cNvPicPr>
          <p:nvPr/>
        </p:nvPicPr>
        <p:blipFill>
          <a:blip r:embed="rId5"/>
          <a:stretch>
            <a:fillRect/>
          </a:stretch>
        </p:blipFill>
        <p:spPr>
          <a:xfrm>
            <a:off x="1342061" y="4278439"/>
            <a:ext cx="2486025" cy="1295400"/>
          </a:xfrm>
          <a:prstGeom prst="rect">
            <a:avLst/>
          </a:prstGeom>
          <a:ln>
            <a:solidFill>
              <a:schemeClr val="tx1"/>
            </a:solidFill>
          </a:ln>
        </p:spPr>
      </p:pic>
      <p:pic>
        <p:nvPicPr>
          <p:cNvPr id="12" name="Picture 11">
            <a:extLst>
              <a:ext uri="{FF2B5EF4-FFF2-40B4-BE49-F238E27FC236}">
                <a16:creationId xmlns:a16="http://schemas.microsoft.com/office/drawing/2014/main" id="{B6155B6E-0D85-4CD8-97A5-BB217D8DCE1A}"/>
              </a:ext>
            </a:extLst>
          </p:cNvPr>
          <p:cNvPicPr>
            <a:picLocks noChangeAspect="1"/>
          </p:cNvPicPr>
          <p:nvPr/>
        </p:nvPicPr>
        <p:blipFill>
          <a:blip r:embed="rId6"/>
          <a:stretch>
            <a:fillRect/>
          </a:stretch>
        </p:blipFill>
        <p:spPr>
          <a:xfrm>
            <a:off x="1347162" y="2559988"/>
            <a:ext cx="2419350" cy="1323975"/>
          </a:xfrm>
          <a:prstGeom prst="rect">
            <a:avLst/>
          </a:prstGeom>
          <a:ln>
            <a:solidFill>
              <a:schemeClr val="tx1"/>
            </a:solidFill>
          </a:ln>
        </p:spPr>
      </p:pic>
      <p:sp>
        <p:nvSpPr>
          <p:cNvPr id="14" name="TextBox 13">
            <a:extLst>
              <a:ext uri="{FF2B5EF4-FFF2-40B4-BE49-F238E27FC236}">
                <a16:creationId xmlns:a16="http://schemas.microsoft.com/office/drawing/2014/main" id="{A270B7CB-0E79-47B9-BB08-3C1AF3C9E1CB}"/>
              </a:ext>
            </a:extLst>
          </p:cNvPr>
          <p:cNvSpPr txBox="1"/>
          <p:nvPr/>
        </p:nvSpPr>
        <p:spPr>
          <a:xfrm>
            <a:off x="1644941" y="2075045"/>
            <a:ext cx="1581202" cy="369332"/>
          </a:xfrm>
          <a:prstGeom prst="rect">
            <a:avLst/>
          </a:prstGeom>
          <a:noFill/>
        </p:spPr>
        <p:txBody>
          <a:bodyPr wrap="none" rtlCol="0">
            <a:spAutoFit/>
          </a:bodyPr>
          <a:lstStyle/>
          <a:p>
            <a:r>
              <a:rPr lang="en-US" dirty="0"/>
              <a:t>Execution time</a:t>
            </a:r>
          </a:p>
        </p:txBody>
      </p:sp>
      <p:grpSp>
        <p:nvGrpSpPr>
          <p:cNvPr id="18" name="Group 17">
            <a:extLst>
              <a:ext uri="{FF2B5EF4-FFF2-40B4-BE49-F238E27FC236}">
                <a16:creationId xmlns:a16="http://schemas.microsoft.com/office/drawing/2014/main" id="{DE4F3A6F-ACB1-4082-8BC8-EABF5DF271BE}"/>
              </a:ext>
            </a:extLst>
          </p:cNvPr>
          <p:cNvGrpSpPr/>
          <p:nvPr/>
        </p:nvGrpSpPr>
        <p:grpSpPr>
          <a:xfrm>
            <a:off x="6464424" y="2044377"/>
            <a:ext cx="4319153" cy="3467222"/>
            <a:chOff x="6464424" y="2044377"/>
            <a:chExt cx="4319153" cy="3467222"/>
          </a:xfrm>
        </p:grpSpPr>
        <p:grpSp>
          <p:nvGrpSpPr>
            <p:cNvPr id="15" name="Group 14">
              <a:extLst>
                <a:ext uri="{FF2B5EF4-FFF2-40B4-BE49-F238E27FC236}">
                  <a16:creationId xmlns:a16="http://schemas.microsoft.com/office/drawing/2014/main" id="{36BE2167-FF0F-42B9-94A5-10341E83BEE4}"/>
                </a:ext>
              </a:extLst>
            </p:cNvPr>
            <p:cNvGrpSpPr/>
            <p:nvPr/>
          </p:nvGrpSpPr>
          <p:grpSpPr>
            <a:xfrm>
              <a:off x="7393063" y="2044377"/>
              <a:ext cx="3390514" cy="2677788"/>
              <a:chOff x="6494443" y="1819446"/>
              <a:chExt cx="3390514" cy="2677788"/>
            </a:xfrm>
          </p:grpSpPr>
          <p:pic>
            <p:nvPicPr>
              <p:cNvPr id="7" name="Picture 6">
                <a:extLst>
                  <a:ext uri="{FF2B5EF4-FFF2-40B4-BE49-F238E27FC236}">
                    <a16:creationId xmlns:a16="http://schemas.microsoft.com/office/drawing/2014/main" id="{CBD1CC47-EB15-4997-BE35-CF0AB6737648}"/>
                  </a:ext>
                </a:extLst>
              </p:cNvPr>
              <p:cNvPicPr>
                <a:picLocks noChangeAspect="1"/>
              </p:cNvPicPr>
              <p:nvPr/>
            </p:nvPicPr>
            <p:blipFill>
              <a:blip r:embed="rId7"/>
              <a:stretch>
                <a:fillRect/>
              </a:stretch>
            </p:blipFill>
            <p:spPr>
              <a:xfrm>
                <a:off x="9265832" y="2820834"/>
                <a:ext cx="619125" cy="1676400"/>
              </a:xfrm>
              <a:prstGeom prst="rect">
                <a:avLst/>
              </a:prstGeom>
            </p:spPr>
          </p:pic>
          <p:sp>
            <p:nvSpPr>
              <p:cNvPr id="9" name="TextBox 8">
                <a:extLst>
                  <a:ext uri="{FF2B5EF4-FFF2-40B4-BE49-F238E27FC236}">
                    <a16:creationId xmlns:a16="http://schemas.microsoft.com/office/drawing/2014/main" id="{90B9B8D7-1F98-4CAF-91D0-B7296FB7A203}"/>
                  </a:ext>
                </a:extLst>
              </p:cNvPr>
              <p:cNvSpPr txBox="1"/>
              <p:nvPr/>
            </p:nvSpPr>
            <p:spPr>
              <a:xfrm>
                <a:off x="6494443" y="1819446"/>
                <a:ext cx="1104661" cy="369332"/>
              </a:xfrm>
              <a:prstGeom prst="rect">
                <a:avLst/>
              </a:prstGeom>
              <a:noFill/>
            </p:spPr>
            <p:txBody>
              <a:bodyPr wrap="none" rtlCol="0">
                <a:spAutoFit/>
              </a:bodyPr>
              <a:lstStyle/>
              <a:p>
                <a:r>
                  <a:rPr lang="en-US" dirty="0"/>
                  <a:t>Pace time</a:t>
                </a:r>
              </a:p>
            </p:txBody>
          </p:sp>
        </p:grpSp>
        <p:pic>
          <p:nvPicPr>
            <p:cNvPr id="17" name="Picture 16">
              <a:extLst>
                <a:ext uri="{FF2B5EF4-FFF2-40B4-BE49-F238E27FC236}">
                  <a16:creationId xmlns:a16="http://schemas.microsoft.com/office/drawing/2014/main" id="{51D37B41-D318-4AD0-A014-69213915C6F7}"/>
                </a:ext>
              </a:extLst>
            </p:cNvPr>
            <p:cNvPicPr>
              <a:picLocks noChangeAspect="1"/>
            </p:cNvPicPr>
            <p:nvPr/>
          </p:nvPicPr>
          <p:blipFill>
            <a:blip r:embed="rId8"/>
            <a:stretch>
              <a:fillRect/>
            </a:stretch>
          </p:blipFill>
          <p:spPr>
            <a:xfrm>
              <a:off x="6464424" y="2510128"/>
              <a:ext cx="3300125" cy="3001471"/>
            </a:xfrm>
            <a:prstGeom prst="rect">
              <a:avLst/>
            </a:prstGeom>
            <a:ln>
              <a:solidFill>
                <a:schemeClr val="tx1"/>
              </a:solidFill>
            </a:ln>
          </p:spPr>
        </p:pic>
      </p:grpSp>
      <p:sp>
        <p:nvSpPr>
          <p:cNvPr id="19" name="Rectangle 18">
            <a:extLst>
              <a:ext uri="{FF2B5EF4-FFF2-40B4-BE49-F238E27FC236}">
                <a16:creationId xmlns:a16="http://schemas.microsoft.com/office/drawing/2014/main" id="{A0FB5518-BA1D-465A-A52F-F9D7A8543A7E}"/>
              </a:ext>
            </a:extLst>
          </p:cNvPr>
          <p:cNvSpPr/>
          <p:nvPr/>
        </p:nvSpPr>
        <p:spPr>
          <a:xfrm>
            <a:off x="10058400" y="3017190"/>
            <a:ext cx="800100" cy="838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21753F-DCB9-419E-9546-A5FE89C28F1C}"/>
              </a:ext>
            </a:extLst>
          </p:cNvPr>
          <p:cNvSpPr/>
          <p:nvPr/>
        </p:nvSpPr>
        <p:spPr>
          <a:xfrm>
            <a:off x="6408550" y="3279422"/>
            <a:ext cx="2583049" cy="1686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1A3514-88C8-4472-9402-1D131CCD245D}"/>
              </a:ext>
            </a:extLst>
          </p:cNvPr>
          <p:cNvSpPr/>
          <p:nvPr/>
        </p:nvSpPr>
        <p:spPr>
          <a:xfrm>
            <a:off x="10058400" y="3883609"/>
            <a:ext cx="800100" cy="78638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2CCD551-603E-4432-8A7E-42786AC29ED2}"/>
              </a:ext>
            </a:extLst>
          </p:cNvPr>
          <p:cNvSpPr/>
          <p:nvPr/>
        </p:nvSpPr>
        <p:spPr>
          <a:xfrm>
            <a:off x="9910793" y="4781945"/>
            <a:ext cx="1140056" cy="36933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A2B2371-3C8F-4228-B4C0-DFFFB93E8EB2}"/>
              </a:ext>
            </a:extLst>
          </p:cNvPr>
          <p:cNvSpPr txBox="1"/>
          <p:nvPr/>
        </p:nvSpPr>
        <p:spPr>
          <a:xfrm>
            <a:off x="9910794" y="4786152"/>
            <a:ext cx="1140056" cy="369332"/>
          </a:xfrm>
          <a:prstGeom prst="rect">
            <a:avLst/>
          </a:prstGeom>
          <a:noFill/>
        </p:spPr>
        <p:txBody>
          <a:bodyPr wrap="none" rtlCol="0">
            <a:spAutoFit/>
          </a:bodyPr>
          <a:lstStyle/>
          <a:p>
            <a:r>
              <a:rPr lang="en-US" dirty="0"/>
              <a:t>With pace</a:t>
            </a:r>
          </a:p>
        </p:txBody>
      </p:sp>
      <p:sp>
        <p:nvSpPr>
          <p:cNvPr id="25" name="Rectangle 24">
            <a:extLst>
              <a:ext uri="{FF2B5EF4-FFF2-40B4-BE49-F238E27FC236}">
                <a16:creationId xmlns:a16="http://schemas.microsoft.com/office/drawing/2014/main" id="{D110818A-75C6-4D90-A2EC-9864089C0B05}"/>
              </a:ext>
            </a:extLst>
          </p:cNvPr>
          <p:cNvSpPr/>
          <p:nvPr/>
        </p:nvSpPr>
        <p:spPr>
          <a:xfrm>
            <a:off x="9910793" y="2537832"/>
            <a:ext cx="1487299" cy="3693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37EFBC0-0CB6-407F-AF46-2D9CCD32220F}"/>
              </a:ext>
            </a:extLst>
          </p:cNvPr>
          <p:cNvSpPr txBox="1"/>
          <p:nvPr/>
        </p:nvSpPr>
        <p:spPr>
          <a:xfrm>
            <a:off x="9899336" y="2533982"/>
            <a:ext cx="1460656" cy="369332"/>
          </a:xfrm>
          <a:prstGeom prst="rect">
            <a:avLst/>
          </a:prstGeom>
          <a:noFill/>
        </p:spPr>
        <p:txBody>
          <a:bodyPr wrap="none" rtlCol="0">
            <a:spAutoFit/>
          </a:bodyPr>
          <a:lstStyle/>
          <a:p>
            <a:r>
              <a:rPr lang="en-US" dirty="0"/>
              <a:t>Without pace</a:t>
            </a:r>
          </a:p>
        </p:txBody>
      </p:sp>
      <p:sp>
        <p:nvSpPr>
          <p:cNvPr id="27" name="Right Brace 26">
            <a:extLst>
              <a:ext uri="{FF2B5EF4-FFF2-40B4-BE49-F238E27FC236}">
                <a16:creationId xmlns:a16="http://schemas.microsoft.com/office/drawing/2014/main" id="{F30E130A-419C-475E-8451-2FE31C74EE4C}"/>
              </a:ext>
            </a:extLst>
          </p:cNvPr>
          <p:cNvSpPr/>
          <p:nvPr/>
        </p:nvSpPr>
        <p:spPr>
          <a:xfrm>
            <a:off x="3533775" y="2911435"/>
            <a:ext cx="802916" cy="649511"/>
          </a:xfrm>
          <a:prstGeom prst="rightBrace">
            <a:avLst>
              <a:gd name="adj1" fmla="val 12732"/>
              <a:gd name="adj2" fmla="val 51467"/>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ight Brace 27">
            <a:extLst>
              <a:ext uri="{FF2B5EF4-FFF2-40B4-BE49-F238E27FC236}">
                <a16:creationId xmlns:a16="http://schemas.microsoft.com/office/drawing/2014/main" id="{FB0F0674-392E-4909-AB48-22DFB0E60204}"/>
              </a:ext>
            </a:extLst>
          </p:cNvPr>
          <p:cNvSpPr/>
          <p:nvPr/>
        </p:nvSpPr>
        <p:spPr>
          <a:xfrm>
            <a:off x="3532680" y="4588863"/>
            <a:ext cx="802916" cy="817964"/>
          </a:xfrm>
          <a:prstGeom prst="rightBrace">
            <a:avLst>
              <a:gd name="adj1" fmla="val 12732"/>
              <a:gd name="adj2" fmla="val 51467"/>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B197AECD-5FA6-4DEC-B14A-9D0784E38754}"/>
              </a:ext>
            </a:extLst>
          </p:cNvPr>
          <p:cNvSpPr txBox="1"/>
          <p:nvPr/>
        </p:nvSpPr>
        <p:spPr>
          <a:xfrm>
            <a:off x="5373034" y="3654747"/>
            <a:ext cx="820546" cy="369332"/>
          </a:xfrm>
          <a:prstGeom prst="rect">
            <a:avLst/>
          </a:prstGeom>
          <a:noFill/>
          <a:ln w="28575">
            <a:solidFill>
              <a:srgbClr val="00B050"/>
            </a:solidFill>
          </a:ln>
        </p:spPr>
        <p:txBody>
          <a:bodyPr wrap="none" rtlCol="0">
            <a:spAutoFit/>
          </a:bodyPr>
          <a:lstStyle/>
          <a:p>
            <a:r>
              <a:rPr lang="en-US" dirty="0"/>
              <a:t>Micros</a:t>
            </a:r>
          </a:p>
        </p:txBody>
      </p:sp>
      <p:sp>
        <p:nvSpPr>
          <p:cNvPr id="30" name="TextBox 29">
            <a:extLst>
              <a:ext uri="{FF2B5EF4-FFF2-40B4-BE49-F238E27FC236}">
                <a16:creationId xmlns:a16="http://schemas.microsoft.com/office/drawing/2014/main" id="{EF4CA4D1-4CB2-44C8-A7C8-4BD76D717B61}"/>
              </a:ext>
            </a:extLst>
          </p:cNvPr>
          <p:cNvSpPr txBox="1"/>
          <p:nvPr/>
        </p:nvSpPr>
        <p:spPr>
          <a:xfrm>
            <a:off x="11050849" y="3641531"/>
            <a:ext cx="683200" cy="369332"/>
          </a:xfrm>
          <a:prstGeom prst="rect">
            <a:avLst/>
          </a:prstGeom>
          <a:noFill/>
          <a:ln w="28575">
            <a:solidFill>
              <a:srgbClr val="00B050"/>
            </a:solidFill>
          </a:ln>
        </p:spPr>
        <p:txBody>
          <a:bodyPr wrap="none" rtlCol="0">
            <a:spAutoFit/>
          </a:bodyPr>
          <a:lstStyle/>
          <a:p>
            <a:r>
              <a:rPr lang="en-US" dirty="0"/>
              <a:t>Millis</a:t>
            </a:r>
          </a:p>
        </p:txBody>
      </p:sp>
    </p:spTree>
    <p:extLst>
      <p:ext uri="{BB962C8B-B14F-4D97-AF65-F5344CB8AC3E}">
        <p14:creationId xmlns:p14="http://schemas.microsoft.com/office/powerpoint/2010/main" val="1639907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B96E-B013-4A42-96C5-DC0C1B57F3E5}"/>
              </a:ext>
            </a:extLst>
          </p:cNvPr>
          <p:cNvSpPr>
            <a:spLocks noGrp="1"/>
          </p:cNvSpPr>
          <p:nvPr>
            <p:ph type="title"/>
          </p:nvPr>
        </p:nvSpPr>
        <p:spPr/>
        <p:txBody>
          <a:bodyPr/>
          <a:lstStyle/>
          <a:p>
            <a:r>
              <a:rPr lang="en-US" dirty="0"/>
              <a:t>Analysis – Approach </a:t>
            </a:r>
          </a:p>
        </p:txBody>
      </p:sp>
      <p:sp>
        <p:nvSpPr>
          <p:cNvPr id="3" name="Content Placeholder 2">
            <a:extLst>
              <a:ext uri="{FF2B5EF4-FFF2-40B4-BE49-F238E27FC236}">
                <a16:creationId xmlns:a16="http://schemas.microsoft.com/office/drawing/2014/main" id="{5B5A8822-FB6A-4125-A7AD-758579C74463}"/>
              </a:ext>
            </a:extLst>
          </p:cNvPr>
          <p:cNvSpPr>
            <a:spLocks noGrp="1"/>
          </p:cNvSpPr>
          <p:nvPr>
            <p:ph idx="1"/>
          </p:nvPr>
        </p:nvSpPr>
        <p:spPr>
          <a:xfrm>
            <a:off x="1097280" y="1943100"/>
            <a:ext cx="4998720" cy="4233863"/>
          </a:xfrm>
        </p:spPr>
        <p:txBody>
          <a:bodyPr>
            <a:normAutofit/>
          </a:bodyPr>
          <a:lstStyle/>
          <a:p>
            <a:r>
              <a:rPr lang="en-US" dirty="0"/>
              <a:t>Looked at </a:t>
            </a:r>
            <a:r>
              <a:rPr lang="en-US" i="1" dirty="0"/>
              <a:t>UPPAAL </a:t>
            </a:r>
            <a:r>
              <a:rPr lang="en-US" dirty="0"/>
              <a:t>and </a:t>
            </a:r>
            <a:r>
              <a:rPr lang="en-US" i="1" dirty="0"/>
              <a:t>Simulink </a:t>
            </a:r>
            <a:r>
              <a:rPr lang="en-US" dirty="0"/>
              <a:t>Design Verifier</a:t>
            </a:r>
          </a:p>
          <a:p>
            <a:pPr lvl="1"/>
            <a:r>
              <a:rPr lang="en-US" dirty="0"/>
              <a:t>Powerful tools &lt; time constraints</a:t>
            </a:r>
          </a:p>
          <a:p>
            <a:r>
              <a:rPr lang="en-US" dirty="0"/>
              <a:t>Settled on technique followed as described in [5]</a:t>
            </a:r>
          </a:p>
          <a:p>
            <a:pPr lvl="1"/>
            <a:r>
              <a:rPr lang="en-US" i="1" dirty="0" err="1"/>
              <a:t>Stateflow</a:t>
            </a:r>
            <a:r>
              <a:rPr lang="en-US" dirty="0"/>
              <a:t> automata are used to monitor 1 liveness and 1 safety property</a:t>
            </a:r>
          </a:p>
          <a:p>
            <a:pPr lvl="1"/>
            <a:r>
              <a:rPr lang="en-US" dirty="0"/>
              <a:t>Combination of Pattern and Scope automata allow accurate monitoring of property</a:t>
            </a:r>
          </a:p>
          <a:p>
            <a:r>
              <a:rPr lang="en-US" dirty="0"/>
              <a:t>Only consider </a:t>
            </a:r>
            <a:r>
              <a:rPr lang="en-US" b="1" dirty="0" err="1"/>
              <a:t>PaceModel</a:t>
            </a:r>
            <a:r>
              <a:rPr lang="en-US" dirty="0"/>
              <a:t> outputs and system time</a:t>
            </a:r>
          </a:p>
          <a:p>
            <a:pPr lvl="1"/>
            <a:endParaRPr lang="en-US" dirty="0"/>
          </a:p>
          <a:p>
            <a:pPr lvl="1"/>
            <a:endParaRPr lang="en-US" dirty="0"/>
          </a:p>
        </p:txBody>
      </p:sp>
      <p:sp>
        <p:nvSpPr>
          <p:cNvPr id="8" name="Footer Placeholder 7">
            <a:extLst>
              <a:ext uri="{FF2B5EF4-FFF2-40B4-BE49-F238E27FC236}">
                <a16:creationId xmlns:a16="http://schemas.microsoft.com/office/drawing/2014/main" id="{CB204F8B-2B4F-43F6-83E5-8E86D785C3EF}"/>
              </a:ext>
            </a:extLst>
          </p:cNvPr>
          <p:cNvSpPr>
            <a:spLocks noGrp="1"/>
          </p:cNvSpPr>
          <p:nvPr>
            <p:ph type="ftr" sz="quarter" idx="11"/>
          </p:nvPr>
        </p:nvSpPr>
        <p:spPr/>
        <p:txBody>
          <a:bodyPr/>
          <a:lstStyle/>
          <a:p>
            <a:r>
              <a:rPr lang="en-US"/>
              <a:t>CPS Project - Banks &amp; Darrah</a:t>
            </a:r>
          </a:p>
        </p:txBody>
      </p:sp>
      <p:sp>
        <p:nvSpPr>
          <p:cNvPr id="9" name="Slide Number Placeholder 8">
            <a:extLst>
              <a:ext uri="{FF2B5EF4-FFF2-40B4-BE49-F238E27FC236}">
                <a16:creationId xmlns:a16="http://schemas.microsoft.com/office/drawing/2014/main" id="{F5D91791-C7DB-4762-B8F8-3CCDD6376461}"/>
              </a:ext>
            </a:extLst>
          </p:cNvPr>
          <p:cNvSpPr>
            <a:spLocks noGrp="1"/>
          </p:cNvSpPr>
          <p:nvPr>
            <p:ph type="sldNum" sz="quarter" idx="12"/>
          </p:nvPr>
        </p:nvSpPr>
        <p:spPr/>
        <p:txBody>
          <a:bodyPr/>
          <a:lstStyle/>
          <a:p>
            <a:fld id="{5918032E-FAE9-43C5-B7E6-873934E6D796}" type="slidenum">
              <a:rPr lang="en-US" smtClean="0"/>
              <a:t>22</a:t>
            </a:fld>
            <a:endParaRPr lang="en-US"/>
          </a:p>
        </p:txBody>
      </p:sp>
      <p:pic>
        <p:nvPicPr>
          <p:cNvPr id="5" name="Picture 4" descr="A screenshot of a cell phone&#10;&#10;Description generated with very high confidence">
            <a:extLst>
              <a:ext uri="{FF2B5EF4-FFF2-40B4-BE49-F238E27FC236}">
                <a16:creationId xmlns:a16="http://schemas.microsoft.com/office/drawing/2014/main" id="{FA9064FC-25A1-4FC7-BF2B-E0C19E2BF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6937" y="4381394"/>
            <a:ext cx="4248743" cy="943032"/>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77E1BDA6-4730-4E82-9C86-706E51DC52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487" y="1861612"/>
            <a:ext cx="3077004" cy="2236960"/>
          </a:xfrm>
          <a:prstGeom prst="rect">
            <a:avLst/>
          </a:prstGeom>
        </p:spPr>
      </p:pic>
    </p:spTree>
    <p:extLst>
      <p:ext uri="{BB962C8B-B14F-4D97-AF65-F5344CB8AC3E}">
        <p14:creationId xmlns:p14="http://schemas.microsoft.com/office/powerpoint/2010/main" val="3373010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2A670-4C39-4158-8CC1-CD982DDC2D03}"/>
              </a:ext>
            </a:extLst>
          </p:cNvPr>
          <p:cNvSpPr>
            <a:spLocks noGrp="1"/>
          </p:cNvSpPr>
          <p:nvPr>
            <p:ph type="title"/>
          </p:nvPr>
        </p:nvSpPr>
        <p:spPr/>
        <p:txBody>
          <a:bodyPr/>
          <a:lstStyle/>
          <a:p>
            <a:r>
              <a:rPr lang="en-US" dirty="0"/>
              <a:t>Analysis – Liveness Property</a:t>
            </a:r>
          </a:p>
        </p:txBody>
      </p:sp>
      <p:sp>
        <p:nvSpPr>
          <p:cNvPr id="7" name="Footer Placeholder 6">
            <a:extLst>
              <a:ext uri="{FF2B5EF4-FFF2-40B4-BE49-F238E27FC236}">
                <a16:creationId xmlns:a16="http://schemas.microsoft.com/office/drawing/2014/main" id="{67D2E2E7-EBEF-451F-9854-9B5AA06C79F0}"/>
              </a:ext>
            </a:extLst>
          </p:cNvPr>
          <p:cNvSpPr>
            <a:spLocks noGrp="1"/>
          </p:cNvSpPr>
          <p:nvPr>
            <p:ph type="ftr" sz="quarter" idx="11"/>
          </p:nvPr>
        </p:nvSpPr>
        <p:spPr/>
        <p:txBody>
          <a:bodyPr/>
          <a:lstStyle/>
          <a:p>
            <a:r>
              <a:rPr lang="en-US"/>
              <a:t>CPS Project - Banks &amp; Darrah</a:t>
            </a:r>
          </a:p>
        </p:txBody>
      </p:sp>
      <p:sp>
        <p:nvSpPr>
          <p:cNvPr id="8" name="Slide Number Placeholder 7">
            <a:extLst>
              <a:ext uri="{FF2B5EF4-FFF2-40B4-BE49-F238E27FC236}">
                <a16:creationId xmlns:a16="http://schemas.microsoft.com/office/drawing/2014/main" id="{1998D18D-AAD7-4A68-AFCA-F461D2F6E706}"/>
              </a:ext>
            </a:extLst>
          </p:cNvPr>
          <p:cNvSpPr>
            <a:spLocks noGrp="1"/>
          </p:cNvSpPr>
          <p:nvPr>
            <p:ph type="sldNum" sz="quarter" idx="12"/>
          </p:nvPr>
        </p:nvSpPr>
        <p:spPr/>
        <p:txBody>
          <a:bodyPr/>
          <a:lstStyle/>
          <a:p>
            <a:fld id="{5918032E-FAE9-43C5-B7E6-873934E6D796}" type="slidenum">
              <a:rPr lang="en-US" smtClean="0"/>
              <a:t>23</a:t>
            </a:fld>
            <a:endParaRPr lang="en-US"/>
          </a:p>
        </p:txBody>
      </p:sp>
      <p:sp>
        <p:nvSpPr>
          <p:cNvPr id="6" name="TextBox 5">
            <a:extLst>
              <a:ext uri="{FF2B5EF4-FFF2-40B4-BE49-F238E27FC236}">
                <a16:creationId xmlns:a16="http://schemas.microsoft.com/office/drawing/2014/main" id="{C27954BC-611D-45A2-B9DF-65179BBDF566}"/>
              </a:ext>
            </a:extLst>
          </p:cNvPr>
          <p:cNvSpPr txBox="1"/>
          <p:nvPr/>
        </p:nvSpPr>
        <p:spPr>
          <a:xfrm>
            <a:off x="6096000" y="1856930"/>
            <a:ext cx="5116483" cy="4524315"/>
          </a:xfrm>
          <a:prstGeom prst="rect">
            <a:avLst/>
          </a:prstGeom>
          <a:noFill/>
        </p:spPr>
        <p:txBody>
          <a:bodyPr wrap="square" rtlCol="0">
            <a:spAutoFit/>
          </a:bodyPr>
          <a:lstStyle/>
          <a:p>
            <a:r>
              <a:rPr lang="en-US" dirty="0"/>
              <a:t>Property: Will the </a:t>
            </a:r>
            <a:r>
              <a:rPr lang="en-US" b="1" dirty="0" err="1"/>
              <a:t>PaceModel</a:t>
            </a:r>
            <a:r>
              <a:rPr lang="en-US" dirty="0"/>
              <a:t> always fire a </a:t>
            </a:r>
            <a:r>
              <a:rPr lang="en-US" i="1" dirty="0" err="1"/>
              <a:t>pace_signal</a:t>
            </a:r>
            <a:r>
              <a:rPr lang="en-US" dirty="0"/>
              <a:t> if time spent in state </a:t>
            </a:r>
            <a:r>
              <a:rPr lang="en-US" b="1" dirty="0"/>
              <a:t>P</a:t>
            </a:r>
            <a:r>
              <a:rPr lang="en-US" dirty="0"/>
              <a:t> exceeds 0.115 seconds?</a:t>
            </a:r>
          </a:p>
          <a:p>
            <a:endParaRPr lang="en-US" dirty="0"/>
          </a:p>
          <a:p>
            <a:pPr marL="285750" indent="-285750">
              <a:buFont typeface="Arial" panose="020B0604020202020204" pitchFamily="34" charset="0"/>
              <a:buChar char="•"/>
            </a:pPr>
            <a:r>
              <a:rPr lang="en-US" dirty="0"/>
              <a:t>Enter </a:t>
            </a:r>
            <a:r>
              <a:rPr lang="en-US" b="1" dirty="0" err="1"/>
              <a:t>Initial_State</a:t>
            </a:r>
            <a:endParaRPr lang="en-US" b="1" dirty="0"/>
          </a:p>
          <a:p>
            <a:pPr marL="285750" indent="-285750">
              <a:buFont typeface="Arial" panose="020B0604020202020204" pitchFamily="34" charset="0"/>
              <a:buChar char="•"/>
            </a:pPr>
            <a:r>
              <a:rPr lang="en-US" dirty="0"/>
              <a:t>Check if </a:t>
            </a:r>
            <a:r>
              <a:rPr lang="en-US" b="1" dirty="0" err="1"/>
              <a:t>PaceModel</a:t>
            </a:r>
            <a:r>
              <a:rPr lang="en-US" dirty="0"/>
              <a:t> is in state </a:t>
            </a:r>
            <a:r>
              <a:rPr lang="en-US" b="1" dirty="0"/>
              <a:t>P </a:t>
            </a:r>
            <a:r>
              <a:rPr lang="en-US" dirty="0"/>
              <a:t>(State ==  2), if TRUE then enter </a:t>
            </a:r>
            <a:r>
              <a:rPr lang="en-US" b="1" dirty="0"/>
              <a:t>Pattern </a:t>
            </a:r>
            <a:r>
              <a:rPr lang="en-US" dirty="0"/>
              <a:t>and wait in </a:t>
            </a:r>
            <a:r>
              <a:rPr lang="en-US" b="1" dirty="0" err="1"/>
              <a:t>Intial_State</a:t>
            </a:r>
            <a:r>
              <a:rPr lang="en-US" dirty="0"/>
              <a:t>; start tracking time in </a:t>
            </a:r>
            <a:r>
              <a:rPr lang="en-US" b="1" dirty="0"/>
              <a:t>P </a:t>
            </a:r>
            <a:r>
              <a:rPr lang="en-US" dirty="0"/>
              <a:t>(t2 = time)</a:t>
            </a:r>
            <a:endParaRPr lang="en-US" b="1" dirty="0"/>
          </a:p>
          <a:p>
            <a:pPr marL="285750" indent="-285750">
              <a:buFont typeface="Arial" panose="020B0604020202020204" pitchFamily="34" charset="0"/>
              <a:buChar char="•"/>
            </a:pPr>
            <a:r>
              <a:rPr lang="en-US" dirty="0"/>
              <a:t>If (time – t2 &gt; .115), checker expects </a:t>
            </a:r>
            <a:r>
              <a:rPr lang="en-US" b="1" dirty="0" err="1"/>
              <a:t>PaceModel</a:t>
            </a:r>
            <a:r>
              <a:rPr lang="en-US" b="1" dirty="0"/>
              <a:t> </a:t>
            </a:r>
            <a:r>
              <a:rPr lang="en-US" dirty="0"/>
              <a:t>to have entered </a:t>
            </a:r>
            <a:r>
              <a:rPr lang="en-US" b="1" dirty="0"/>
              <a:t>Impulse</a:t>
            </a:r>
          </a:p>
          <a:p>
            <a:pPr marL="742950" lvl="1" indent="-285750">
              <a:buFont typeface="Arial" panose="020B0604020202020204" pitchFamily="34" charset="0"/>
              <a:buChar char="•"/>
            </a:pPr>
            <a:r>
              <a:rPr lang="en-US" dirty="0"/>
              <a:t>If </a:t>
            </a:r>
            <a:r>
              <a:rPr lang="en-US" b="1" dirty="0" err="1"/>
              <a:t>PaceModel</a:t>
            </a:r>
            <a:r>
              <a:rPr lang="en-US" dirty="0"/>
              <a:t> is in State </a:t>
            </a:r>
            <a:r>
              <a:rPr lang="en-US" b="1" dirty="0"/>
              <a:t>Q </a:t>
            </a:r>
            <a:r>
              <a:rPr lang="en-US" dirty="0"/>
              <a:t>(Sate == 3) and </a:t>
            </a:r>
            <a:r>
              <a:rPr lang="en-US" i="1" dirty="0" err="1"/>
              <a:t>pace_signal</a:t>
            </a:r>
            <a:r>
              <a:rPr lang="en-US" i="1" dirty="0"/>
              <a:t> </a:t>
            </a:r>
            <a:r>
              <a:rPr lang="en-US" dirty="0"/>
              <a:t>== 0</a:t>
            </a:r>
            <a:r>
              <a:rPr lang="en-US" i="1" dirty="0"/>
              <a:t> </a:t>
            </a:r>
            <a:r>
              <a:rPr lang="en-US" dirty="0"/>
              <a:t>is TRUE, no pacing event occurred and </a:t>
            </a:r>
            <a:r>
              <a:rPr lang="en-US" i="1" dirty="0" err="1"/>
              <a:t>PropertyOK</a:t>
            </a:r>
            <a:r>
              <a:rPr lang="en-US" i="1" dirty="0"/>
              <a:t> </a:t>
            </a:r>
            <a:r>
              <a:rPr lang="en-US" dirty="0"/>
              <a:t>is set to</a:t>
            </a:r>
            <a:r>
              <a:rPr lang="en-US" i="1" dirty="0"/>
              <a:t> </a:t>
            </a:r>
            <a:r>
              <a:rPr lang="en-US" dirty="0"/>
              <a:t>FALSE</a:t>
            </a:r>
          </a:p>
          <a:p>
            <a:pPr marL="742950" lvl="1" indent="-285750">
              <a:buFont typeface="Arial" panose="020B0604020202020204" pitchFamily="34" charset="0"/>
              <a:buChar char="•"/>
            </a:pPr>
            <a:r>
              <a:rPr lang="en-US" dirty="0"/>
              <a:t>If </a:t>
            </a:r>
            <a:r>
              <a:rPr lang="en-US" b="1" dirty="0" err="1"/>
              <a:t>PaceModel</a:t>
            </a:r>
            <a:r>
              <a:rPr lang="en-US" dirty="0"/>
              <a:t> is in State </a:t>
            </a:r>
            <a:r>
              <a:rPr lang="en-US" b="1" dirty="0"/>
              <a:t>Q </a:t>
            </a:r>
            <a:r>
              <a:rPr lang="en-US" dirty="0"/>
              <a:t>(Sate == 3) and </a:t>
            </a:r>
            <a:r>
              <a:rPr lang="en-US" i="1" dirty="0" err="1"/>
              <a:t>pace_signal</a:t>
            </a:r>
            <a:r>
              <a:rPr lang="en-US" i="1" dirty="0"/>
              <a:t> </a:t>
            </a:r>
            <a:r>
              <a:rPr lang="en-US" dirty="0"/>
              <a:t>== 0</a:t>
            </a:r>
            <a:r>
              <a:rPr lang="en-US" i="1" dirty="0"/>
              <a:t> </a:t>
            </a:r>
            <a:r>
              <a:rPr lang="en-US" dirty="0"/>
              <a:t>is FALSE, pacing event occurred and </a:t>
            </a:r>
            <a:r>
              <a:rPr lang="en-US" i="1" dirty="0" err="1"/>
              <a:t>PropertyOK</a:t>
            </a:r>
            <a:r>
              <a:rPr lang="en-US" i="1" dirty="0"/>
              <a:t> </a:t>
            </a:r>
            <a:r>
              <a:rPr lang="en-US" dirty="0"/>
              <a:t>is unchanged</a:t>
            </a:r>
          </a:p>
        </p:txBody>
      </p:sp>
      <p:pic>
        <p:nvPicPr>
          <p:cNvPr id="4" name="Picture 3" descr="A picture containing screenshot&#10;&#10;Description generated with very high confidence">
            <a:extLst>
              <a:ext uri="{FF2B5EF4-FFF2-40B4-BE49-F238E27FC236}">
                <a16:creationId xmlns:a16="http://schemas.microsoft.com/office/drawing/2014/main" id="{35F8B4EF-2B17-4779-A6FD-BEE6404A56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49004"/>
            <a:ext cx="4971315" cy="4299137"/>
          </a:xfrm>
          <a:prstGeom prst="rect">
            <a:avLst/>
          </a:prstGeom>
        </p:spPr>
      </p:pic>
    </p:spTree>
    <p:extLst>
      <p:ext uri="{BB962C8B-B14F-4D97-AF65-F5344CB8AC3E}">
        <p14:creationId xmlns:p14="http://schemas.microsoft.com/office/powerpoint/2010/main" val="3161718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53C31-4A8E-4792-979F-3BEFEBE71C85}"/>
              </a:ext>
            </a:extLst>
          </p:cNvPr>
          <p:cNvSpPr>
            <a:spLocks noGrp="1"/>
          </p:cNvSpPr>
          <p:nvPr>
            <p:ph type="title"/>
          </p:nvPr>
        </p:nvSpPr>
        <p:spPr/>
        <p:txBody>
          <a:bodyPr/>
          <a:lstStyle/>
          <a:p>
            <a:r>
              <a:rPr lang="en-US" dirty="0"/>
              <a:t>Analysis – Safety Property</a:t>
            </a:r>
          </a:p>
        </p:txBody>
      </p:sp>
      <p:sp>
        <p:nvSpPr>
          <p:cNvPr id="3" name="Footer Placeholder 2">
            <a:extLst>
              <a:ext uri="{FF2B5EF4-FFF2-40B4-BE49-F238E27FC236}">
                <a16:creationId xmlns:a16="http://schemas.microsoft.com/office/drawing/2014/main" id="{E4FD5B3C-F7C8-4748-B633-CA929537A2D4}"/>
              </a:ext>
            </a:extLst>
          </p:cNvPr>
          <p:cNvSpPr>
            <a:spLocks noGrp="1"/>
          </p:cNvSpPr>
          <p:nvPr>
            <p:ph type="ftr" sz="quarter" idx="11"/>
          </p:nvPr>
        </p:nvSpPr>
        <p:spPr/>
        <p:txBody>
          <a:bodyPr/>
          <a:lstStyle/>
          <a:p>
            <a:r>
              <a:rPr lang="en-US"/>
              <a:t>CPS Project - Banks &amp; Darrah</a:t>
            </a:r>
          </a:p>
        </p:txBody>
      </p:sp>
      <p:sp>
        <p:nvSpPr>
          <p:cNvPr id="4" name="Slide Number Placeholder 3">
            <a:extLst>
              <a:ext uri="{FF2B5EF4-FFF2-40B4-BE49-F238E27FC236}">
                <a16:creationId xmlns:a16="http://schemas.microsoft.com/office/drawing/2014/main" id="{7E4ED512-EE5C-4318-8D06-81219C1C3C2B}"/>
              </a:ext>
            </a:extLst>
          </p:cNvPr>
          <p:cNvSpPr>
            <a:spLocks noGrp="1"/>
          </p:cNvSpPr>
          <p:nvPr>
            <p:ph type="sldNum" sz="quarter" idx="12"/>
          </p:nvPr>
        </p:nvSpPr>
        <p:spPr/>
        <p:txBody>
          <a:bodyPr/>
          <a:lstStyle/>
          <a:p>
            <a:fld id="{5918032E-FAE9-43C5-B7E6-873934E6D796}" type="slidenum">
              <a:rPr lang="en-US" smtClean="0"/>
              <a:t>24</a:t>
            </a:fld>
            <a:endParaRPr lang="en-US"/>
          </a:p>
        </p:txBody>
      </p:sp>
      <p:sp>
        <p:nvSpPr>
          <p:cNvPr id="6" name="TextBox 5">
            <a:extLst>
              <a:ext uri="{FF2B5EF4-FFF2-40B4-BE49-F238E27FC236}">
                <a16:creationId xmlns:a16="http://schemas.microsoft.com/office/drawing/2014/main" id="{0B0AC5D7-9A5B-456D-A527-10CA8CC310D2}"/>
              </a:ext>
            </a:extLst>
          </p:cNvPr>
          <p:cNvSpPr txBox="1"/>
          <p:nvPr/>
        </p:nvSpPr>
        <p:spPr>
          <a:xfrm>
            <a:off x="6096000" y="1981200"/>
            <a:ext cx="5059680" cy="3970318"/>
          </a:xfrm>
          <a:prstGeom prst="rect">
            <a:avLst/>
          </a:prstGeom>
          <a:noFill/>
        </p:spPr>
        <p:txBody>
          <a:bodyPr wrap="square" rtlCol="0">
            <a:spAutoFit/>
          </a:bodyPr>
          <a:lstStyle/>
          <a:p>
            <a:r>
              <a:rPr lang="en-US" dirty="0"/>
              <a:t>Property: Will </a:t>
            </a:r>
            <a:r>
              <a:rPr lang="en-US" b="1" dirty="0" err="1"/>
              <a:t>PaceModel</a:t>
            </a:r>
            <a:r>
              <a:rPr lang="en-US" dirty="0"/>
              <a:t> never pace the heart above 69 BPM?</a:t>
            </a:r>
            <a:r>
              <a:rPr lang="en-US" b="1" dirty="0"/>
              <a:t> </a:t>
            </a:r>
            <a:endParaRPr lang="en-US" dirty="0"/>
          </a:p>
          <a:p>
            <a:endParaRPr lang="en-US" dirty="0"/>
          </a:p>
          <a:p>
            <a:pPr marL="285750" indent="-285750">
              <a:buFont typeface="Arial" panose="020B0604020202020204" pitchFamily="34" charset="0"/>
              <a:buChar char="•"/>
            </a:pPr>
            <a:r>
              <a:rPr lang="en-US" dirty="0"/>
              <a:t>Enter </a:t>
            </a:r>
            <a:r>
              <a:rPr lang="en-US" b="1" dirty="0" err="1"/>
              <a:t>Initial_State</a:t>
            </a:r>
            <a:endParaRPr lang="en-US" b="1" dirty="0"/>
          </a:p>
          <a:p>
            <a:pPr marL="285750" indent="-285750">
              <a:buFont typeface="Arial" panose="020B0604020202020204" pitchFamily="34" charset="0"/>
              <a:buChar char="•"/>
            </a:pPr>
            <a:r>
              <a:rPr lang="en-US" dirty="0"/>
              <a:t>Check if </a:t>
            </a:r>
            <a:r>
              <a:rPr lang="en-US" b="1" dirty="0" err="1"/>
              <a:t>PaceModel</a:t>
            </a:r>
            <a:r>
              <a:rPr lang="en-US" dirty="0"/>
              <a:t> is in state </a:t>
            </a:r>
            <a:r>
              <a:rPr lang="en-US" b="1" dirty="0"/>
              <a:t>T </a:t>
            </a:r>
            <a:r>
              <a:rPr lang="en-US" dirty="0"/>
              <a:t>(State ==  7), if TRUE then enter </a:t>
            </a:r>
            <a:r>
              <a:rPr lang="en-US" b="1" dirty="0"/>
              <a:t>Pattern </a:t>
            </a:r>
            <a:r>
              <a:rPr lang="en-US" dirty="0"/>
              <a:t>and wait in </a:t>
            </a:r>
            <a:r>
              <a:rPr lang="en-US" b="1" dirty="0" err="1"/>
              <a:t>Intial_State</a:t>
            </a:r>
            <a:endParaRPr lang="en-US" b="1" dirty="0"/>
          </a:p>
          <a:p>
            <a:pPr marL="285750" indent="-285750">
              <a:buFont typeface="Arial" panose="020B0604020202020204" pitchFamily="34" charset="0"/>
              <a:buChar char="•"/>
            </a:pPr>
            <a:r>
              <a:rPr lang="en-US" i="1" dirty="0" err="1"/>
              <a:t>propertyOK</a:t>
            </a:r>
            <a:r>
              <a:rPr lang="en-US" dirty="0"/>
              <a:t> must always be TRUE for condition to be satisfied</a:t>
            </a:r>
          </a:p>
          <a:p>
            <a:pPr marL="285750" indent="-285750">
              <a:buFont typeface="Arial" panose="020B0604020202020204" pitchFamily="34" charset="0"/>
              <a:buChar char="•"/>
            </a:pPr>
            <a:r>
              <a:rPr lang="en-US" dirty="0"/>
              <a:t> When transition from State </a:t>
            </a:r>
            <a:r>
              <a:rPr lang="en-US" b="1" dirty="0"/>
              <a:t>T </a:t>
            </a:r>
            <a:r>
              <a:rPr lang="en-US" dirty="0"/>
              <a:t>to </a:t>
            </a:r>
            <a:r>
              <a:rPr lang="en-US" b="1" dirty="0"/>
              <a:t>Reset</a:t>
            </a:r>
            <a:r>
              <a:rPr lang="en-US" dirty="0"/>
              <a:t>, State == 1 resolves TRUE.</a:t>
            </a:r>
          </a:p>
          <a:p>
            <a:pPr marL="742950" lvl="1" indent="-285750">
              <a:buFont typeface="Arial" panose="020B0604020202020204" pitchFamily="34" charset="0"/>
              <a:buChar char="•"/>
            </a:pPr>
            <a:r>
              <a:rPr lang="en-US" dirty="0"/>
              <a:t>If bpm &gt; 69 is TRUE, enter </a:t>
            </a:r>
            <a:r>
              <a:rPr lang="en-US" b="1" dirty="0" err="1"/>
              <a:t>Error_State</a:t>
            </a:r>
            <a:r>
              <a:rPr lang="en-US" dirty="0"/>
              <a:t> and set </a:t>
            </a:r>
            <a:r>
              <a:rPr lang="en-US" i="1" dirty="0" err="1"/>
              <a:t>PropertyOk</a:t>
            </a:r>
            <a:r>
              <a:rPr lang="en-US" i="1" dirty="0"/>
              <a:t> = FALSE</a:t>
            </a:r>
            <a:endParaRPr lang="en-US" dirty="0"/>
          </a:p>
          <a:p>
            <a:pPr marL="742950" lvl="1" indent="-285750">
              <a:buFont typeface="Arial" panose="020B0604020202020204" pitchFamily="34" charset="0"/>
              <a:buChar char="•"/>
            </a:pPr>
            <a:r>
              <a:rPr lang="en-US" dirty="0"/>
              <a:t>If bpm &gt;69 is FALSE, stay in </a:t>
            </a:r>
            <a:r>
              <a:rPr lang="en-US" b="1" dirty="0" err="1"/>
              <a:t>Initial_State</a:t>
            </a:r>
            <a:endParaRPr lang="en-US" dirty="0"/>
          </a:p>
          <a:p>
            <a:endParaRPr lang="en-US" dirty="0"/>
          </a:p>
        </p:txBody>
      </p:sp>
      <p:pic>
        <p:nvPicPr>
          <p:cNvPr id="8" name="Picture 7" descr="A picture containing screenshot&#10;&#10;Description generated with very high confidence">
            <a:extLst>
              <a:ext uri="{FF2B5EF4-FFF2-40B4-BE49-F238E27FC236}">
                <a16:creationId xmlns:a16="http://schemas.microsoft.com/office/drawing/2014/main" id="{39394A3E-211A-47AD-B157-44CA52EEA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943100"/>
            <a:ext cx="4682381" cy="4225117"/>
          </a:xfrm>
          <a:prstGeom prst="rect">
            <a:avLst/>
          </a:prstGeom>
        </p:spPr>
      </p:pic>
    </p:spTree>
    <p:extLst>
      <p:ext uri="{BB962C8B-B14F-4D97-AF65-F5344CB8AC3E}">
        <p14:creationId xmlns:p14="http://schemas.microsoft.com/office/powerpoint/2010/main" val="1865170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AC34-AD54-49C0-A54C-22F13E94DA0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C62B44C-832F-4C8F-8686-52D787785D5E}"/>
              </a:ext>
            </a:extLst>
          </p:cNvPr>
          <p:cNvSpPr>
            <a:spLocks noGrp="1"/>
          </p:cNvSpPr>
          <p:nvPr>
            <p:ph idx="1"/>
          </p:nvPr>
        </p:nvSpPr>
        <p:spPr>
          <a:xfrm>
            <a:off x="1097280" y="2013098"/>
            <a:ext cx="5500577" cy="3887894"/>
          </a:xfrm>
        </p:spPr>
        <p:txBody>
          <a:bodyPr/>
          <a:lstStyle/>
          <a:p>
            <a:r>
              <a:rPr lang="en-US" dirty="0"/>
              <a:t>Introduction</a:t>
            </a:r>
          </a:p>
          <a:p>
            <a:r>
              <a:rPr lang="en-US" dirty="0"/>
              <a:t>Background</a:t>
            </a:r>
          </a:p>
          <a:p>
            <a:r>
              <a:rPr lang="en-US" dirty="0"/>
              <a:t>Modeling</a:t>
            </a:r>
          </a:p>
          <a:p>
            <a:r>
              <a:rPr lang="en-US" dirty="0"/>
              <a:t>Hardware Design</a:t>
            </a:r>
          </a:p>
          <a:p>
            <a:r>
              <a:rPr lang="en-US" dirty="0"/>
              <a:t>Analysis</a:t>
            </a:r>
          </a:p>
          <a:p>
            <a:r>
              <a:rPr lang="en-US" b="1" dirty="0"/>
              <a:t>Challenges</a:t>
            </a:r>
          </a:p>
          <a:p>
            <a:r>
              <a:rPr lang="en-US" dirty="0"/>
              <a:t>Demo</a:t>
            </a:r>
          </a:p>
          <a:p>
            <a:endParaRPr lang="en-US" dirty="0"/>
          </a:p>
        </p:txBody>
      </p:sp>
      <p:sp>
        <p:nvSpPr>
          <p:cNvPr id="4" name="Footer Placeholder 3">
            <a:extLst>
              <a:ext uri="{FF2B5EF4-FFF2-40B4-BE49-F238E27FC236}">
                <a16:creationId xmlns:a16="http://schemas.microsoft.com/office/drawing/2014/main" id="{6EF97A05-0921-4B12-A180-0CDB2842C5C2}"/>
              </a:ext>
            </a:extLst>
          </p:cNvPr>
          <p:cNvSpPr>
            <a:spLocks noGrp="1"/>
          </p:cNvSpPr>
          <p:nvPr>
            <p:ph type="ftr" sz="quarter" idx="11"/>
          </p:nvPr>
        </p:nvSpPr>
        <p:spPr/>
        <p:txBody>
          <a:bodyPr/>
          <a:lstStyle/>
          <a:p>
            <a:r>
              <a:rPr lang="en-US"/>
              <a:t>CPS Project - Banks &amp; Darrah</a:t>
            </a:r>
          </a:p>
        </p:txBody>
      </p:sp>
      <p:sp>
        <p:nvSpPr>
          <p:cNvPr id="5" name="Slide Number Placeholder 4">
            <a:extLst>
              <a:ext uri="{FF2B5EF4-FFF2-40B4-BE49-F238E27FC236}">
                <a16:creationId xmlns:a16="http://schemas.microsoft.com/office/drawing/2014/main" id="{F2639B46-64F5-4E74-B4B4-4DD900FDA442}"/>
              </a:ext>
            </a:extLst>
          </p:cNvPr>
          <p:cNvSpPr>
            <a:spLocks noGrp="1"/>
          </p:cNvSpPr>
          <p:nvPr>
            <p:ph type="sldNum" sz="quarter" idx="12"/>
          </p:nvPr>
        </p:nvSpPr>
        <p:spPr/>
        <p:txBody>
          <a:bodyPr/>
          <a:lstStyle/>
          <a:p>
            <a:fld id="{5918032E-FAE9-43C5-B7E6-873934E6D796}" type="slidenum">
              <a:rPr lang="en-US" smtClean="0"/>
              <a:t>25</a:t>
            </a:fld>
            <a:endParaRPr lang="en-US"/>
          </a:p>
        </p:txBody>
      </p:sp>
    </p:spTree>
    <p:extLst>
      <p:ext uri="{BB962C8B-B14F-4D97-AF65-F5344CB8AC3E}">
        <p14:creationId xmlns:p14="http://schemas.microsoft.com/office/powerpoint/2010/main" val="2046713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808DF-8DDD-4751-93B6-A20E3440AD4E}"/>
              </a:ext>
            </a:extLst>
          </p:cNvPr>
          <p:cNvSpPr>
            <a:spLocks noGrp="1"/>
          </p:cNvSpPr>
          <p:nvPr>
            <p:ph type="title"/>
          </p:nvPr>
        </p:nvSpPr>
        <p:spPr/>
        <p:txBody>
          <a:bodyPr/>
          <a:lstStyle/>
          <a:p>
            <a:r>
              <a:rPr lang="en-US" dirty="0"/>
              <a:t>Challenges</a:t>
            </a:r>
          </a:p>
        </p:txBody>
      </p:sp>
      <p:sp>
        <p:nvSpPr>
          <p:cNvPr id="12" name="Footer Placeholder 11">
            <a:extLst>
              <a:ext uri="{FF2B5EF4-FFF2-40B4-BE49-F238E27FC236}">
                <a16:creationId xmlns:a16="http://schemas.microsoft.com/office/drawing/2014/main" id="{3BE8BACE-CC72-46FA-B012-F8FAEA482588}"/>
              </a:ext>
            </a:extLst>
          </p:cNvPr>
          <p:cNvSpPr>
            <a:spLocks noGrp="1"/>
          </p:cNvSpPr>
          <p:nvPr>
            <p:ph type="ftr" sz="quarter" idx="11"/>
          </p:nvPr>
        </p:nvSpPr>
        <p:spPr/>
        <p:txBody>
          <a:bodyPr/>
          <a:lstStyle/>
          <a:p>
            <a:r>
              <a:rPr lang="en-US"/>
              <a:t>CPS Project - Banks &amp; Darrah</a:t>
            </a:r>
          </a:p>
        </p:txBody>
      </p:sp>
      <p:sp>
        <p:nvSpPr>
          <p:cNvPr id="13" name="Slide Number Placeholder 12">
            <a:extLst>
              <a:ext uri="{FF2B5EF4-FFF2-40B4-BE49-F238E27FC236}">
                <a16:creationId xmlns:a16="http://schemas.microsoft.com/office/drawing/2014/main" id="{D17708B3-D560-4E86-86D2-DBF67E988865}"/>
              </a:ext>
            </a:extLst>
          </p:cNvPr>
          <p:cNvSpPr>
            <a:spLocks noGrp="1"/>
          </p:cNvSpPr>
          <p:nvPr>
            <p:ph type="sldNum" sz="quarter" idx="12"/>
          </p:nvPr>
        </p:nvSpPr>
        <p:spPr/>
        <p:txBody>
          <a:bodyPr/>
          <a:lstStyle/>
          <a:p>
            <a:fld id="{5918032E-FAE9-43C5-B7E6-873934E6D796}" type="slidenum">
              <a:rPr lang="en-US" smtClean="0"/>
              <a:t>26</a:t>
            </a:fld>
            <a:endParaRPr lang="en-US"/>
          </a:p>
        </p:txBody>
      </p:sp>
      <p:pic>
        <p:nvPicPr>
          <p:cNvPr id="10" name="Picture 9">
            <a:extLst>
              <a:ext uri="{FF2B5EF4-FFF2-40B4-BE49-F238E27FC236}">
                <a16:creationId xmlns:a16="http://schemas.microsoft.com/office/drawing/2014/main" id="{14431567-63BF-4FD7-A795-C9F9A9037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9901" y="1940961"/>
            <a:ext cx="6635849" cy="1488039"/>
          </a:xfrm>
          <a:prstGeom prst="rect">
            <a:avLst/>
          </a:prstGeom>
        </p:spPr>
      </p:pic>
      <p:pic>
        <p:nvPicPr>
          <p:cNvPr id="4" name="Picture 3">
            <a:extLst>
              <a:ext uri="{FF2B5EF4-FFF2-40B4-BE49-F238E27FC236}">
                <a16:creationId xmlns:a16="http://schemas.microsoft.com/office/drawing/2014/main" id="{8CC5BC1E-98F2-400E-9DD6-4272DE97F920}"/>
              </a:ext>
            </a:extLst>
          </p:cNvPr>
          <p:cNvPicPr>
            <a:picLocks noChangeAspect="1"/>
          </p:cNvPicPr>
          <p:nvPr/>
        </p:nvPicPr>
        <p:blipFill>
          <a:blip r:embed="rId4"/>
          <a:stretch>
            <a:fillRect/>
          </a:stretch>
        </p:blipFill>
        <p:spPr>
          <a:xfrm>
            <a:off x="8239470" y="3653265"/>
            <a:ext cx="2973013" cy="1114880"/>
          </a:xfrm>
          <a:prstGeom prst="rect">
            <a:avLst/>
          </a:prstGeom>
        </p:spPr>
      </p:pic>
      <p:sp>
        <p:nvSpPr>
          <p:cNvPr id="14" name="Content Placeholder 2">
            <a:extLst>
              <a:ext uri="{FF2B5EF4-FFF2-40B4-BE49-F238E27FC236}">
                <a16:creationId xmlns:a16="http://schemas.microsoft.com/office/drawing/2014/main" id="{71254309-4C8B-441C-86B7-780BBFD33BF9}"/>
              </a:ext>
            </a:extLst>
          </p:cNvPr>
          <p:cNvSpPr>
            <a:spLocks noGrp="1"/>
          </p:cNvSpPr>
          <p:nvPr>
            <p:ph idx="1"/>
          </p:nvPr>
        </p:nvSpPr>
        <p:spPr>
          <a:xfrm>
            <a:off x="1170718" y="2082672"/>
            <a:ext cx="5318859" cy="4087310"/>
          </a:xfrm>
        </p:spPr>
        <p:txBody>
          <a:bodyPr/>
          <a:lstStyle/>
          <a:p>
            <a:pPr lvl="1"/>
            <a:r>
              <a:rPr lang="en-US" dirty="0"/>
              <a:t>Dealing with new hardware</a:t>
            </a:r>
          </a:p>
          <a:p>
            <a:pPr lvl="1"/>
            <a:endParaRPr lang="en-US" dirty="0"/>
          </a:p>
          <a:p>
            <a:pPr lvl="1"/>
            <a:r>
              <a:rPr lang="en-US" dirty="0"/>
              <a:t>Dealing with varying I/O scales</a:t>
            </a:r>
          </a:p>
          <a:p>
            <a:pPr lvl="1"/>
            <a:endParaRPr lang="en-US" dirty="0"/>
          </a:p>
          <a:p>
            <a:pPr lvl="1"/>
            <a:r>
              <a:rPr lang="en-US" dirty="0"/>
              <a:t>Direct coding vs code deployment</a:t>
            </a:r>
          </a:p>
          <a:p>
            <a:pPr marL="0" indent="0">
              <a:buNone/>
            </a:pPr>
            <a:endParaRPr lang="en-US" dirty="0"/>
          </a:p>
        </p:txBody>
      </p:sp>
      <p:cxnSp>
        <p:nvCxnSpPr>
          <p:cNvPr id="15" name="Straight Arrow Connector 14">
            <a:extLst>
              <a:ext uri="{FF2B5EF4-FFF2-40B4-BE49-F238E27FC236}">
                <a16:creationId xmlns:a16="http://schemas.microsoft.com/office/drawing/2014/main" id="{76FF51CF-1269-48C5-B52A-94328051E5FF}"/>
              </a:ext>
            </a:extLst>
          </p:cNvPr>
          <p:cNvCxnSpPr>
            <a:cxnSpLocks/>
          </p:cNvCxnSpPr>
          <p:nvPr/>
        </p:nvCxnSpPr>
        <p:spPr>
          <a:xfrm flipH="1">
            <a:off x="6126480" y="1590964"/>
            <a:ext cx="486007" cy="4324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D93029B-044A-4F65-82CC-3C8B4A245FB3}"/>
              </a:ext>
            </a:extLst>
          </p:cNvPr>
          <p:cNvPicPr>
            <a:picLocks noChangeAspect="1"/>
          </p:cNvPicPr>
          <p:nvPr/>
        </p:nvPicPr>
        <p:blipFill>
          <a:blip r:embed="rId5"/>
          <a:stretch>
            <a:fillRect/>
          </a:stretch>
        </p:blipFill>
        <p:spPr>
          <a:xfrm>
            <a:off x="7973983" y="4975354"/>
            <a:ext cx="3238500" cy="933450"/>
          </a:xfrm>
          <a:prstGeom prst="rect">
            <a:avLst/>
          </a:prstGeom>
        </p:spPr>
      </p:pic>
      <p:pic>
        <p:nvPicPr>
          <p:cNvPr id="8" name="Picture 7">
            <a:extLst>
              <a:ext uri="{FF2B5EF4-FFF2-40B4-BE49-F238E27FC236}">
                <a16:creationId xmlns:a16="http://schemas.microsoft.com/office/drawing/2014/main" id="{5413278B-C6B8-4D42-A81E-D3DEF6BC8F3A}"/>
              </a:ext>
            </a:extLst>
          </p:cNvPr>
          <p:cNvPicPr>
            <a:picLocks noChangeAspect="1"/>
          </p:cNvPicPr>
          <p:nvPr/>
        </p:nvPicPr>
        <p:blipFill>
          <a:blip r:embed="rId6"/>
          <a:stretch>
            <a:fillRect/>
          </a:stretch>
        </p:blipFill>
        <p:spPr>
          <a:xfrm>
            <a:off x="1229748" y="4193180"/>
            <a:ext cx="4783111" cy="1564348"/>
          </a:xfrm>
          <a:prstGeom prst="rect">
            <a:avLst/>
          </a:prstGeom>
        </p:spPr>
      </p:pic>
      <p:cxnSp>
        <p:nvCxnSpPr>
          <p:cNvPr id="17" name="Connector: Elbow 16">
            <a:extLst>
              <a:ext uri="{FF2B5EF4-FFF2-40B4-BE49-F238E27FC236}">
                <a16:creationId xmlns:a16="http://schemas.microsoft.com/office/drawing/2014/main" id="{9D3BC1B1-3596-401D-A43A-8B19A8A75DEA}"/>
              </a:ext>
            </a:extLst>
          </p:cNvPr>
          <p:cNvCxnSpPr>
            <a:cxnSpLocks/>
          </p:cNvCxnSpPr>
          <p:nvPr/>
        </p:nvCxnSpPr>
        <p:spPr>
          <a:xfrm rot="16200000" flipH="1">
            <a:off x="6957001" y="3269265"/>
            <a:ext cx="1110009" cy="923957"/>
          </a:xfrm>
          <a:prstGeom prst="bentConnector3">
            <a:avLst>
              <a:gd name="adj1" fmla="val 100199"/>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997D10DF-DCDB-4864-83F6-73443F868588}"/>
              </a:ext>
            </a:extLst>
          </p:cNvPr>
          <p:cNvCxnSpPr>
            <a:cxnSpLocks/>
          </p:cNvCxnSpPr>
          <p:nvPr/>
        </p:nvCxnSpPr>
        <p:spPr>
          <a:xfrm rot="16200000" flipH="1">
            <a:off x="6174525" y="3756775"/>
            <a:ext cx="2232514" cy="1071439"/>
          </a:xfrm>
          <a:prstGeom prst="bentConnector3">
            <a:avLst>
              <a:gd name="adj1" fmla="val 100174"/>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333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808DF-8DDD-4751-93B6-A20E3440AD4E}"/>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845E1D20-F5DA-4A13-B19C-744EE8A01FEA}"/>
              </a:ext>
            </a:extLst>
          </p:cNvPr>
          <p:cNvSpPr>
            <a:spLocks noGrp="1"/>
          </p:cNvSpPr>
          <p:nvPr>
            <p:ph idx="1"/>
          </p:nvPr>
        </p:nvSpPr>
        <p:spPr>
          <a:xfrm>
            <a:off x="1097280" y="1845735"/>
            <a:ext cx="1927274" cy="463712"/>
          </a:xfrm>
        </p:spPr>
        <p:txBody>
          <a:bodyPr/>
          <a:lstStyle/>
          <a:p>
            <a:pPr lvl="1"/>
            <a:r>
              <a:rPr lang="en-US" dirty="0"/>
              <a:t>BPM calculation</a:t>
            </a:r>
          </a:p>
        </p:txBody>
      </p:sp>
      <p:sp>
        <p:nvSpPr>
          <p:cNvPr id="12" name="Footer Placeholder 11">
            <a:extLst>
              <a:ext uri="{FF2B5EF4-FFF2-40B4-BE49-F238E27FC236}">
                <a16:creationId xmlns:a16="http://schemas.microsoft.com/office/drawing/2014/main" id="{3BE8BACE-CC72-46FA-B012-F8FAEA482588}"/>
              </a:ext>
            </a:extLst>
          </p:cNvPr>
          <p:cNvSpPr>
            <a:spLocks noGrp="1"/>
          </p:cNvSpPr>
          <p:nvPr>
            <p:ph type="ftr" sz="quarter" idx="11"/>
          </p:nvPr>
        </p:nvSpPr>
        <p:spPr/>
        <p:txBody>
          <a:bodyPr/>
          <a:lstStyle/>
          <a:p>
            <a:r>
              <a:rPr lang="en-US"/>
              <a:t>CPS Project - Banks &amp; Darrah</a:t>
            </a:r>
          </a:p>
        </p:txBody>
      </p:sp>
      <p:sp>
        <p:nvSpPr>
          <p:cNvPr id="13" name="Slide Number Placeholder 12">
            <a:extLst>
              <a:ext uri="{FF2B5EF4-FFF2-40B4-BE49-F238E27FC236}">
                <a16:creationId xmlns:a16="http://schemas.microsoft.com/office/drawing/2014/main" id="{D17708B3-D560-4E86-86D2-DBF67E988865}"/>
              </a:ext>
            </a:extLst>
          </p:cNvPr>
          <p:cNvSpPr>
            <a:spLocks noGrp="1"/>
          </p:cNvSpPr>
          <p:nvPr>
            <p:ph type="sldNum" sz="quarter" idx="12"/>
          </p:nvPr>
        </p:nvSpPr>
        <p:spPr/>
        <p:txBody>
          <a:bodyPr/>
          <a:lstStyle/>
          <a:p>
            <a:fld id="{5918032E-FAE9-43C5-B7E6-873934E6D796}" type="slidenum">
              <a:rPr lang="en-US" smtClean="0"/>
              <a:t>27</a:t>
            </a:fld>
            <a:endParaRPr lang="en-US"/>
          </a:p>
        </p:txBody>
      </p:sp>
      <p:pic>
        <p:nvPicPr>
          <p:cNvPr id="7" name="Picture 6" descr="A picture containing wall, indoor, bathroom&#10;&#10;Description generated with very high confidence">
            <a:extLst>
              <a:ext uri="{FF2B5EF4-FFF2-40B4-BE49-F238E27FC236}">
                <a16:creationId xmlns:a16="http://schemas.microsoft.com/office/drawing/2014/main" id="{65CCE062-FB25-41A4-8E63-94123D9D9BE9}"/>
              </a:ext>
            </a:extLst>
          </p:cNvPr>
          <p:cNvPicPr>
            <a:picLocks noChangeAspect="1"/>
          </p:cNvPicPr>
          <p:nvPr/>
        </p:nvPicPr>
        <p:blipFill rotWithShape="1">
          <a:blip r:embed="rId3">
            <a:extLst>
              <a:ext uri="{28A0092B-C50C-407E-A947-70E740481C1C}">
                <a14:useLocalDpi xmlns:a14="http://schemas.microsoft.com/office/drawing/2010/main" val="0"/>
              </a:ext>
            </a:extLst>
          </a:blip>
          <a:srcRect r="31772"/>
          <a:stretch/>
        </p:blipFill>
        <p:spPr>
          <a:xfrm>
            <a:off x="5039252" y="1810565"/>
            <a:ext cx="2995027" cy="3017941"/>
          </a:xfrm>
          <a:prstGeom prst="rect">
            <a:avLst/>
          </a:prstGeom>
        </p:spPr>
      </p:pic>
      <p:pic>
        <p:nvPicPr>
          <p:cNvPr id="9" name="Picture 8" descr="A picture containing wall, indoor&#10;&#10;Description generated with very high confidence">
            <a:extLst>
              <a:ext uri="{FF2B5EF4-FFF2-40B4-BE49-F238E27FC236}">
                <a16:creationId xmlns:a16="http://schemas.microsoft.com/office/drawing/2014/main" id="{D9F87A29-61AE-4833-91FA-ED473D4E3329}"/>
              </a:ext>
            </a:extLst>
          </p:cNvPr>
          <p:cNvPicPr>
            <a:picLocks noChangeAspect="1"/>
          </p:cNvPicPr>
          <p:nvPr/>
        </p:nvPicPr>
        <p:blipFill rotWithShape="1">
          <a:blip r:embed="rId4">
            <a:extLst>
              <a:ext uri="{28A0092B-C50C-407E-A947-70E740481C1C}">
                <a14:useLocalDpi xmlns:a14="http://schemas.microsoft.com/office/drawing/2010/main" val="0"/>
              </a:ext>
            </a:extLst>
          </a:blip>
          <a:srcRect r="31894"/>
          <a:stretch/>
        </p:blipFill>
        <p:spPr>
          <a:xfrm>
            <a:off x="1230923" y="2976617"/>
            <a:ext cx="2565356" cy="2709288"/>
          </a:xfrm>
          <a:prstGeom prst="rect">
            <a:avLst/>
          </a:prstGeom>
        </p:spPr>
      </p:pic>
      <p:pic>
        <p:nvPicPr>
          <p:cNvPr id="11" name="Picture 10" descr="A close up of a tiled wall&#10;&#10;Description generated with high confidence">
            <a:extLst>
              <a:ext uri="{FF2B5EF4-FFF2-40B4-BE49-F238E27FC236}">
                <a16:creationId xmlns:a16="http://schemas.microsoft.com/office/drawing/2014/main" id="{56611B91-FAE8-4B79-B190-8625AD94BD61}"/>
              </a:ext>
            </a:extLst>
          </p:cNvPr>
          <p:cNvPicPr>
            <a:picLocks noChangeAspect="1"/>
          </p:cNvPicPr>
          <p:nvPr/>
        </p:nvPicPr>
        <p:blipFill rotWithShape="1">
          <a:blip r:embed="rId5">
            <a:extLst>
              <a:ext uri="{28A0092B-C50C-407E-A947-70E740481C1C}">
                <a14:useLocalDpi xmlns:a14="http://schemas.microsoft.com/office/drawing/2010/main" val="0"/>
              </a:ext>
            </a:extLst>
          </a:blip>
          <a:srcRect r="35390"/>
          <a:stretch/>
        </p:blipFill>
        <p:spPr>
          <a:xfrm>
            <a:off x="8161233" y="2976617"/>
            <a:ext cx="2995004" cy="3120826"/>
          </a:xfrm>
          <a:prstGeom prst="rect">
            <a:avLst/>
          </a:prstGeom>
        </p:spPr>
      </p:pic>
      <p:cxnSp>
        <p:nvCxnSpPr>
          <p:cNvPr id="5" name="Straight Arrow Connector 4">
            <a:extLst>
              <a:ext uri="{FF2B5EF4-FFF2-40B4-BE49-F238E27FC236}">
                <a16:creationId xmlns:a16="http://schemas.microsoft.com/office/drawing/2014/main" id="{867845D2-0B4B-45B0-8736-0F7F31FCBC9C}"/>
              </a:ext>
            </a:extLst>
          </p:cNvPr>
          <p:cNvCxnSpPr>
            <a:cxnSpLocks/>
            <a:stCxn id="9" idx="3"/>
            <a:endCxn id="7" idx="1"/>
          </p:cNvCxnSpPr>
          <p:nvPr/>
        </p:nvCxnSpPr>
        <p:spPr>
          <a:xfrm flipV="1">
            <a:off x="3796279" y="3319536"/>
            <a:ext cx="1242973" cy="101172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60A782F9-BDE7-4A66-9F51-6016A9AE6207}"/>
              </a:ext>
            </a:extLst>
          </p:cNvPr>
          <p:cNvSpPr/>
          <p:nvPr/>
        </p:nvSpPr>
        <p:spPr>
          <a:xfrm>
            <a:off x="3796279" y="4955077"/>
            <a:ext cx="4364954" cy="906727"/>
          </a:xfrm>
          <a:custGeom>
            <a:avLst/>
            <a:gdLst>
              <a:gd name="connsiteX0" fmla="*/ 0 w 5427785"/>
              <a:gd name="connsiteY0" fmla="*/ 93785 h 1418760"/>
              <a:gd name="connsiteX1" fmla="*/ 2450124 w 5427785"/>
              <a:gd name="connsiteY1" fmla="*/ 1418492 h 1418760"/>
              <a:gd name="connsiteX2" fmla="*/ 5427785 w 5427785"/>
              <a:gd name="connsiteY2" fmla="*/ 0 h 1418760"/>
            </a:gdLst>
            <a:ahLst/>
            <a:cxnLst>
              <a:cxn ang="0">
                <a:pos x="connsiteX0" y="connsiteY0"/>
              </a:cxn>
              <a:cxn ang="0">
                <a:pos x="connsiteX1" y="connsiteY1"/>
              </a:cxn>
              <a:cxn ang="0">
                <a:pos x="connsiteX2" y="connsiteY2"/>
              </a:cxn>
            </a:cxnLst>
            <a:rect l="l" t="t" r="r" b="b"/>
            <a:pathLst>
              <a:path w="5427785" h="1418760">
                <a:moveTo>
                  <a:pt x="0" y="93785"/>
                </a:moveTo>
                <a:cubicBezTo>
                  <a:pt x="772746" y="763954"/>
                  <a:pt x="1545493" y="1434123"/>
                  <a:pt x="2450124" y="1418492"/>
                </a:cubicBezTo>
                <a:cubicBezTo>
                  <a:pt x="3354755" y="1402861"/>
                  <a:pt x="5021385" y="338015"/>
                  <a:pt x="5427785" y="0"/>
                </a:cubicBezTo>
              </a:path>
            </a:pathLst>
          </a:custGeom>
          <a:noFill/>
          <a:ln w="2857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D256EA4-CE2F-48DB-B872-6D0341E679B7}"/>
              </a:ext>
            </a:extLst>
          </p:cNvPr>
          <p:cNvSpPr txBox="1"/>
          <p:nvPr/>
        </p:nvSpPr>
        <p:spPr>
          <a:xfrm>
            <a:off x="2877750" y="2480713"/>
            <a:ext cx="752707" cy="369332"/>
          </a:xfrm>
          <a:prstGeom prst="rect">
            <a:avLst/>
          </a:prstGeom>
          <a:noFill/>
        </p:spPr>
        <p:txBody>
          <a:bodyPr wrap="none" rtlCol="0">
            <a:spAutoFit/>
          </a:bodyPr>
          <a:lstStyle/>
          <a:p>
            <a:r>
              <a:rPr lang="en-US" dirty="0"/>
              <a:t>Spike!</a:t>
            </a:r>
          </a:p>
        </p:txBody>
      </p:sp>
      <p:sp>
        <p:nvSpPr>
          <p:cNvPr id="15" name="Oval 14">
            <a:extLst>
              <a:ext uri="{FF2B5EF4-FFF2-40B4-BE49-F238E27FC236}">
                <a16:creationId xmlns:a16="http://schemas.microsoft.com/office/drawing/2014/main" id="{16082FAD-6354-4333-8B01-48E7858A4959}"/>
              </a:ext>
            </a:extLst>
          </p:cNvPr>
          <p:cNvSpPr/>
          <p:nvPr/>
        </p:nvSpPr>
        <p:spPr>
          <a:xfrm>
            <a:off x="1148862" y="2844331"/>
            <a:ext cx="519440" cy="3017941"/>
          </a:xfrm>
          <a:prstGeom prst="ellipse">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D6B36FD5-CDE0-4114-B44C-9867CE314E0E}"/>
              </a:ext>
            </a:extLst>
          </p:cNvPr>
          <p:cNvCxnSpPr>
            <a:cxnSpLocks/>
          </p:cNvCxnSpPr>
          <p:nvPr/>
        </p:nvCxnSpPr>
        <p:spPr>
          <a:xfrm flipH="1">
            <a:off x="1503179" y="2678126"/>
            <a:ext cx="1417277" cy="2194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38E3549-4CF3-4FDF-B475-EE9B8C124B47}"/>
              </a:ext>
            </a:extLst>
          </p:cNvPr>
          <p:cNvSpPr txBox="1"/>
          <p:nvPr/>
        </p:nvSpPr>
        <p:spPr>
          <a:xfrm rot="19384322">
            <a:off x="3693670" y="3453345"/>
            <a:ext cx="1132618" cy="369332"/>
          </a:xfrm>
          <a:prstGeom prst="rect">
            <a:avLst/>
          </a:prstGeom>
          <a:noFill/>
        </p:spPr>
        <p:txBody>
          <a:bodyPr wrap="none" rtlCol="0">
            <a:spAutoFit/>
          </a:bodyPr>
          <a:lstStyle/>
          <a:p>
            <a:r>
              <a:rPr lang="en-US" dirty="0"/>
              <a:t>Low Pass?</a:t>
            </a:r>
          </a:p>
        </p:txBody>
      </p:sp>
      <p:sp>
        <p:nvSpPr>
          <p:cNvPr id="20" name="TextBox 19">
            <a:extLst>
              <a:ext uri="{FF2B5EF4-FFF2-40B4-BE49-F238E27FC236}">
                <a16:creationId xmlns:a16="http://schemas.microsoft.com/office/drawing/2014/main" id="{845FF7D1-D6DC-411E-B597-9B4D7570C7BB}"/>
              </a:ext>
            </a:extLst>
          </p:cNvPr>
          <p:cNvSpPr txBox="1"/>
          <p:nvPr/>
        </p:nvSpPr>
        <p:spPr>
          <a:xfrm>
            <a:off x="5001608" y="5068234"/>
            <a:ext cx="2247150" cy="646331"/>
          </a:xfrm>
          <a:prstGeom prst="rect">
            <a:avLst/>
          </a:prstGeom>
          <a:noFill/>
        </p:spPr>
        <p:txBody>
          <a:bodyPr wrap="square" rtlCol="0">
            <a:spAutoFit/>
          </a:bodyPr>
          <a:lstStyle/>
          <a:p>
            <a:r>
              <a:rPr lang="en-US" dirty="0"/>
              <a:t>Change timing of calculation!</a:t>
            </a:r>
          </a:p>
        </p:txBody>
      </p:sp>
    </p:spTree>
    <p:extLst>
      <p:ext uri="{BB962C8B-B14F-4D97-AF65-F5344CB8AC3E}">
        <p14:creationId xmlns:p14="http://schemas.microsoft.com/office/powerpoint/2010/main" val="642685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AC34-AD54-49C0-A54C-22F13E94DA0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C62B44C-832F-4C8F-8686-52D787785D5E}"/>
              </a:ext>
            </a:extLst>
          </p:cNvPr>
          <p:cNvSpPr>
            <a:spLocks noGrp="1"/>
          </p:cNvSpPr>
          <p:nvPr>
            <p:ph idx="1"/>
          </p:nvPr>
        </p:nvSpPr>
        <p:spPr>
          <a:xfrm>
            <a:off x="1097280" y="2154625"/>
            <a:ext cx="5489944" cy="3887894"/>
          </a:xfrm>
        </p:spPr>
        <p:txBody>
          <a:bodyPr/>
          <a:lstStyle/>
          <a:p>
            <a:r>
              <a:rPr lang="en-US" dirty="0"/>
              <a:t>Introduction</a:t>
            </a:r>
          </a:p>
          <a:p>
            <a:r>
              <a:rPr lang="en-US" dirty="0"/>
              <a:t>Background</a:t>
            </a:r>
          </a:p>
          <a:p>
            <a:r>
              <a:rPr lang="en-US" dirty="0"/>
              <a:t>Modeling</a:t>
            </a:r>
          </a:p>
          <a:p>
            <a:r>
              <a:rPr lang="en-US" dirty="0"/>
              <a:t>Hardware Design</a:t>
            </a:r>
          </a:p>
          <a:p>
            <a:r>
              <a:rPr lang="en-US" dirty="0"/>
              <a:t>Analysis</a:t>
            </a:r>
          </a:p>
          <a:p>
            <a:r>
              <a:rPr lang="en-US" dirty="0"/>
              <a:t>Challenges</a:t>
            </a:r>
          </a:p>
          <a:p>
            <a:r>
              <a:rPr lang="en-US" b="1" dirty="0"/>
              <a:t>Demo</a:t>
            </a:r>
          </a:p>
          <a:p>
            <a:endParaRPr lang="en-US" dirty="0"/>
          </a:p>
        </p:txBody>
      </p:sp>
      <p:sp>
        <p:nvSpPr>
          <p:cNvPr id="4" name="Footer Placeholder 3">
            <a:extLst>
              <a:ext uri="{FF2B5EF4-FFF2-40B4-BE49-F238E27FC236}">
                <a16:creationId xmlns:a16="http://schemas.microsoft.com/office/drawing/2014/main" id="{FF15EBBE-9820-41E9-8F91-96873166673A}"/>
              </a:ext>
            </a:extLst>
          </p:cNvPr>
          <p:cNvSpPr>
            <a:spLocks noGrp="1"/>
          </p:cNvSpPr>
          <p:nvPr>
            <p:ph type="ftr" sz="quarter" idx="11"/>
          </p:nvPr>
        </p:nvSpPr>
        <p:spPr/>
        <p:txBody>
          <a:bodyPr/>
          <a:lstStyle/>
          <a:p>
            <a:r>
              <a:rPr lang="en-US"/>
              <a:t>CPS Project - Banks &amp; Darrah</a:t>
            </a:r>
          </a:p>
        </p:txBody>
      </p:sp>
      <p:sp>
        <p:nvSpPr>
          <p:cNvPr id="5" name="Slide Number Placeholder 4">
            <a:extLst>
              <a:ext uri="{FF2B5EF4-FFF2-40B4-BE49-F238E27FC236}">
                <a16:creationId xmlns:a16="http://schemas.microsoft.com/office/drawing/2014/main" id="{447E632D-FB3B-48F3-895E-778AC01A734F}"/>
              </a:ext>
            </a:extLst>
          </p:cNvPr>
          <p:cNvSpPr>
            <a:spLocks noGrp="1"/>
          </p:cNvSpPr>
          <p:nvPr>
            <p:ph type="sldNum" sz="quarter" idx="12"/>
          </p:nvPr>
        </p:nvSpPr>
        <p:spPr/>
        <p:txBody>
          <a:bodyPr/>
          <a:lstStyle/>
          <a:p>
            <a:fld id="{5918032E-FAE9-43C5-B7E6-873934E6D796}" type="slidenum">
              <a:rPr lang="en-US" smtClean="0"/>
              <a:t>28</a:t>
            </a:fld>
            <a:endParaRPr lang="en-US"/>
          </a:p>
        </p:txBody>
      </p:sp>
    </p:spTree>
    <p:extLst>
      <p:ext uri="{BB962C8B-B14F-4D97-AF65-F5344CB8AC3E}">
        <p14:creationId xmlns:p14="http://schemas.microsoft.com/office/powerpoint/2010/main" val="2684724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C2356-037C-48BB-90BD-FD824FAF2ED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B62AD17-4B9D-4F50-A467-2B6E227B9BD7}"/>
              </a:ext>
            </a:extLst>
          </p:cNvPr>
          <p:cNvSpPr>
            <a:spLocks noGrp="1"/>
          </p:cNvSpPr>
          <p:nvPr>
            <p:ph idx="1"/>
          </p:nvPr>
        </p:nvSpPr>
        <p:spPr>
          <a:xfrm>
            <a:off x="1097278" y="1943100"/>
            <a:ext cx="10058401" cy="4234416"/>
          </a:xfrm>
        </p:spPr>
        <p:txBody>
          <a:bodyPr>
            <a:normAutofit fontScale="85000" lnSpcReduction="20000"/>
          </a:bodyPr>
          <a:lstStyle/>
          <a:p>
            <a:pPr marL="0" indent="0">
              <a:buNone/>
            </a:pPr>
            <a:r>
              <a:rPr lang="en-US" dirty="0"/>
              <a:t>[1] Jiang, Z., and </a:t>
            </a:r>
            <a:r>
              <a:rPr lang="en-US" dirty="0" err="1"/>
              <a:t>Mangharam</a:t>
            </a:r>
            <a:r>
              <a:rPr lang="en-US" dirty="0"/>
              <a:t>, R. High-</a:t>
            </a:r>
            <a:r>
              <a:rPr lang="en-US" dirty="0" err="1"/>
              <a:t>confdence</a:t>
            </a:r>
            <a:r>
              <a:rPr lang="en-US" dirty="0"/>
              <a:t> medical device software development. </a:t>
            </a:r>
            <a:r>
              <a:rPr lang="en-US" i="1" dirty="0"/>
              <a:t>Foundations and Trends in Electronic Design Automation 9 </a:t>
            </a:r>
            <a:r>
              <a:rPr lang="en-US" dirty="0"/>
              <a:t>(2015), 309–391.</a:t>
            </a:r>
            <a:br>
              <a:rPr lang="en-US" dirty="0"/>
            </a:br>
            <a:endParaRPr lang="en-US" dirty="0"/>
          </a:p>
          <a:p>
            <a:pPr marL="0" indent="0">
              <a:buNone/>
            </a:pPr>
            <a:r>
              <a:rPr lang="en-US" dirty="0"/>
              <a:t>[2] Jiang, Z., </a:t>
            </a:r>
            <a:r>
              <a:rPr lang="en-US" dirty="0" err="1"/>
              <a:t>Pajic</a:t>
            </a:r>
            <a:r>
              <a:rPr lang="en-US" dirty="0"/>
              <a:t>, M., </a:t>
            </a:r>
            <a:r>
              <a:rPr lang="en-US" dirty="0" err="1"/>
              <a:t>Alur</a:t>
            </a:r>
            <a:r>
              <a:rPr lang="en-US" dirty="0"/>
              <a:t>, R., and </a:t>
            </a:r>
            <a:r>
              <a:rPr lang="en-US" dirty="0" err="1"/>
              <a:t>Mangharam</a:t>
            </a:r>
            <a:r>
              <a:rPr lang="en-US" dirty="0"/>
              <a:t>, R. Closed-loop </a:t>
            </a:r>
            <a:r>
              <a:rPr lang="en-US" dirty="0" err="1"/>
              <a:t>verifcation</a:t>
            </a:r>
            <a:r>
              <a:rPr lang="en-US" dirty="0"/>
              <a:t> of medical devices with model abstraction and </a:t>
            </a:r>
            <a:r>
              <a:rPr lang="en-US" dirty="0" err="1"/>
              <a:t>refnement</a:t>
            </a:r>
            <a:r>
              <a:rPr lang="en-US" dirty="0"/>
              <a:t>. </a:t>
            </a:r>
            <a:r>
              <a:rPr lang="en-US" i="1" dirty="0"/>
              <a:t>International Journal on Software Tools for Technology Transfer 16 </a:t>
            </a:r>
            <a:r>
              <a:rPr lang="en-US" dirty="0"/>
              <a:t>(2014), 191-213.</a:t>
            </a:r>
            <a:br>
              <a:rPr lang="en-US" dirty="0"/>
            </a:br>
            <a:endParaRPr lang="en-US" dirty="0"/>
          </a:p>
          <a:p>
            <a:pPr marL="0" indent="0">
              <a:buNone/>
            </a:pPr>
            <a:r>
              <a:rPr lang="en-US" dirty="0"/>
              <a:t>[3] Jiang, Z., </a:t>
            </a:r>
            <a:r>
              <a:rPr lang="en-US" dirty="0" err="1"/>
              <a:t>Pajic</a:t>
            </a:r>
            <a:r>
              <a:rPr lang="en-US" dirty="0"/>
              <a:t>, M., and </a:t>
            </a:r>
            <a:r>
              <a:rPr lang="en-US" dirty="0" err="1"/>
              <a:t>Mangharam</a:t>
            </a:r>
            <a:r>
              <a:rPr lang="en-US" dirty="0"/>
              <a:t>, R. Cyber-physical modeling of implantable cardiac medical devices. </a:t>
            </a:r>
            <a:r>
              <a:rPr lang="en-US" i="1" dirty="0"/>
              <a:t>In Proceedings of the IEEE 100 </a:t>
            </a:r>
            <a:r>
              <a:rPr lang="en-US" dirty="0"/>
              <a:t>(2012), 122–137.</a:t>
            </a:r>
            <a:br>
              <a:rPr lang="en-US" dirty="0"/>
            </a:br>
            <a:endParaRPr lang="en-US" dirty="0"/>
          </a:p>
          <a:p>
            <a:pPr marL="0" indent="0">
              <a:buNone/>
            </a:pPr>
            <a:r>
              <a:rPr lang="en-US" dirty="0"/>
              <a:t>[4] </a:t>
            </a:r>
            <a:r>
              <a:rPr lang="en-US" dirty="0" err="1"/>
              <a:t>McSharry</a:t>
            </a:r>
            <a:r>
              <a:rPr lang="en-US" dirty="0"/>
              <a:t>, P., Clifford, G., </a:t>
            </a:r>
            <a:r>
              <a:rPr lang="en-US" dirty="0" err="1"/>
              <a:t>Tarassenko</a:t>
            </a:r>
            <a:r>
              <a:rPr lang="en-US" dirty="0"/>
              <a:t>, L., and Smith, L. A dynamical model for generating synthetic electrocardiogram signals. </a:t>
            </a:r>
            <a:r>
              <a:rPr lang="en-US" i="1" dirty="0"/>
              <a:t>IEEE Transactions on Biomedical Engineering 50 </a:t>
            </a:r>
            <a:r>
              <a:rPr lang="en-US" dirty="0"/>
              <a:t>(2003).  </a:t>
            </a:r>
          </a:p>
          <a:p>
            <a:pPr marL="0" indent="0">
              <a:buNone/>
            </a:pPr>
            <a:br>
              <a:rPr lang="en-US" dirty="0"/>
            </a:br>
            <a:r>
              <a:rPr lang="en-US" dirty="0">
                <a:effectLst/>
              </a:rPr>
              <a:t>[5] D. Balasubramanian </a:t>
            </a:r>
            <a:r>
              <a:rPr lang="en-US" i="1" dirty="0">
                <a:effectLst/>
              </a:rPr>
              <a:t>et al.</a:t>
            </a:r>
            <a:r>
              <a:rPr lang="en-US" dirty="0">
                <a:effectLst/>
              </a:rPr>
              <a:t>, Rapid property specification and checking for model-based formalisms. </a:t>
            </a:r>
            <a:r>
              <a:rPr lang="en-US" i="1" dirty="0">
                <a:effectLst/>
              </a:rPr>
              <a:t>Proc. Int. Work. Rapid Syst. Prototype</a:t>
            </a:r>
            <a:r>
              <a:rPr lang="en-US" i="1" dirty="0"/>
              <a:t> </a:t>
            </a:r>
            <a:r>
              <a:rPr lang="en-US" dirty="0">
                <a:effectLst/>
              </a:rPr>
              <a:t>(2011), 121-127.</a:t>
            </a:r>
          </a:p>
          <a:p>
            <a:pPr marL="0" indent="0">
              <a:buNone/>
            </a:pPr>
            <a:r>
              <a:rPr lang="en-US" dirty="0">
                <a:effectLst/>
              </a:rPr>
              <a:t>[6] W. a. S. Sandro A. P. Haddad, The Evolution of Pacemakers: An Electronics Perspective. </a:t>
            </a:r>
            <a:r>
              <a:rPr lang="en-US" i="1" dirty="0">
                <a:effectLst/>
              </a:rPr>
              <a:t>Ultra Low-Power Biomed. Signal Process</a:t>
            </a:r>
            <a:r>
              <a:rPr lang="en-US" dirty="0">
                <a:effectLst/>
              </a:rPr>
              <a:t> (2009), 13-31.</a:t>
            </a:r>
          </a:p>
          <a:p>
            <a:pPr marL="0" indent="0">
              <a:buNone/>
            </a:pPr>
            <a:endParaRPr lang="en-US" dirty="0"/>
          </a:p>
        </p:txBody>
      </p:sp>
      <p:sp>
        <p:nvSpPr>
          <p:cNvPr id="4" name="Footer Placeholder 3">
            <a:extLst>
              <a:ext uri="{FF2B5EF4-FFF2-40B4-BE49-F238E27FC236}">
                <a16:creationId xmlns:a16="http://schemas.microsoft.com/office/drawing/2014/main" id="{8CE24BB9-410A-4272-8295-21B629C0CAD4}"/>
              </a:ext>
            </a:extLst>
          </p:cNvPr>
          <p:cNvSpPr>
            <a:spLocks noGrp="1"/>
          </p:cNvSpPr>
          <p:nvPr>
            <p:ph type="ftr" sz="quarter" idx="11"/>
          </p:nvPr>
        </p:nvSpPr>
        <p:spPr/>
        <p:txBody>
          <a:bodyPr/>
          <a:lstStyle/>
          <a:p>
            <a:r>
              <a:rPr lang="en-US"/>
              <a:t>CPS Project - Banks &amp; Darrah</a:t>
            </a:r>
          </a:p>
        </p:txBody>
      </p:sp>
      <p:sp>
        <p:nvSpPr>
          <p:cNvPr id="5" name="Slide Number Placeholder 4">
            <a:extLst>
              <a:ext uri="{FF2B5EF4-FFF2-40B4-BE49-F238E27FC236}">
                <a16:creationId xmlns:a16="http://schemas.microsoft.com/office/drawing/2014/main" id="{AB52B0DC-C6BB-49B4-A43F-51143CBA3422}"/>
              </a:ext>
            </a:extLst>
          </p:cNvPr>
          <p:cNvSpPr>
            <a:spLocks noGrp="1"/>
          </p:cNvSpPr>
          <p:nvPr>
            <p:ph type="sldNum" sz="quarter" idx="12"/>
          </p:nvPr>
        </p:nvSpPr>
        <p:spPr/>
        <p:txBody>
          <a:bodyPr/>
          <a:lstStyle/>
          <a:p>
            <a:fld id="{5918032E-FAE9-43C5-B7E6-873934E6D796}" type="slidenum">
              <a:rPr lang="en-US" smtClean="0"/>
              <a:t>29</a:t>
            </a:fld>
            <a:endParaRPr lang="en-US"/>
          </a:p>
        </p:txBody>
      </p:sp>
    </p:spTree>
    <p:extLst>
      <p:ext uri="{BB962C8B-B14F-4D97-AF65-F5344CB8AC3E}">
        <p14:creationId xmlns:p14="http://schemas.microsoft.com/office/powerpoint/2010/main" val="1938556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E84F-11DD-4CB9-ABDF-0132EA1C2B25}"/>
              </a:ext>
            </a:extLst>
          </p:cNvPr>
          <p:cNvSpPr>
            <a:spLocks noGrp="1"/>
          </p:cNvSpPr>
          <p:nvPr>
            <p:ph type="title"/>
          </p:nvPr>
        </p:nvSpPr>
        <p:spPr/>
        <p:txBody>
          <a:bodyPr/>
          <a:lstStyle/>
          <a:p>
            <a:r>
              <a:rPr lang="en-US" dirty="0"/>
              <a:t>Introduction - Motivation</a:t>
            </a:r>
          </a:p>
        </p:txBody>
      </p:sp>
      <p:sp>
        <p:nvSpPr>
          <p:cNvPr id="3" name="Content Placeholder 2">
            <a:extLst>
              <a:ext uri="{FF2B5EF4-FFF2-40B4-BE49-F238E27FC236}">
                <a16:creationId xmlns:a16="http://schemas.microsoft.com/office/drawing/2014/main" id="{47A9C145-6269-4E67-898B-D08E8F15B320}"/>
              </a:ext>
            </a:extLst>
          </p:cNvPr>
          <p:cNvSpPr>
            <a:spLocks noGrp="1"/>
          </p:cNvSpPr>
          <p:nvPr>
            <p:ph idx="1"/>
          </p:nvPr>
        </p:nvSpPr>
        <p:spPr>
          <a:xfrm>
            <a:off x="1097280" y="1943100"/>
            <a:ext cx="4998720" cy="4425249"/>
          </a:xfrm>
        </p:spPr>
        <p:txBody>
          <a:bodyPr>
            <a:normAutofit fontScale="92500" lnSpcReduction="20000"/>
          </a:bodyPr>
          <a:lstStyle/>
          <a:p>
            <a:r>
              <a:rPr lang="en-US" dirty="0"/>
              <a:t>Medical devices present uniquely challenging design environment</a:t>
            </a:r>
          </a:p>
          <a:p>
            <a:r>
              <a:rPr lang="en-US" dirty="0"/>
              <a:t>Environment → human physiology difficult to abstract</a:t>
            </a:r>
          </a:p>
          <a:p>
            <a:r>
              <a:rPr lang="en-US" dirty="0"/>
              <a:t>Categories: open-loop e.g. X-ray machines</a:t>
            </a:r>
          </a:p>
          <a:p>
            <a:pPr lvl="1"/>
            <a:r>
              <a:rPr lang="en-US" dirty="0"/>
              <a:t>Operate under direct supervision</a:t>
            </a:r>
          </a:p>
          <a:p>
            <a:pPr lvl="1"/>
            <a:r>
              <a:rPr lang="en-US" dirty="0"/>
              <a:t>Safety = function of accuracy</a:t>
            </a:r>
          </a:p>
          <a:p>
            <a:r>
              <a:rPr lang="en-US" dirty="0"/>
              <a:t>Categories: closed-loop medical devices e.g. pacemakers[1]</a:t>
            </a:r>
          </a:p>
          <a:p>
            <a:pPr lvl="1"/>
            <a:r>
              <a:rPr lang="en-US" dirty="0"/>
              <a:t>Depend on own decision making</a:t>
            </a:r>
          </a:p>
          <a:p>
            <a:pPr lvl="1"/>
            <a:r>
              <a:rPr lang="en-US" dirty="0"/>
              <a:t>Combine diagnostic AND therapeutic functionality</a:t>
            </a:r>
          </a:p>
          <a:p>
            <a:pPr lvl="1"/>
            <a:r>
              <a:rPr lang="en-US" dirty="0"/>
              <a:t>~3 million individuals worldwide</a:t>
            </a:r>
          </a:p>
          <a:p>
            <a:pPr lvl="1"/>
            <a:r>
              <a:rPr lang="en-US" dirty="0"/>
              <a:t>10s of thousands of lines of code</a:t>
            </a:r>
          </a:p>
          <a:p>
            <a:pPr lvl="1"/>
            <a:r>
              <a:rPr lang="en-US" dirty="0"/>
              <a:t>‘fail-proof’ over a 5-7 year period</a:t>
            </a:r>
          </a:p>
          <a:p>
            <a:pPr marL="0" indent="0">
              <a:buNone/>
            </a:pPr>
            <a:r>
              <a:rPr lang="en-US" dirty="0"/>
              <a:t>	 </a:t>
            </a:r>
          </a:p>
        </p:txBody>
      </p:sp>
      <p:sp>
        <p:nvSpPr>
          <p:cNvPr id="7" name="Footer Placeholder 6">
            <a:extLst>
              <a:ext uri="{FF2B5EF4-FFF2-40B4-BE49-F238E27FC236}">
                <a16:creationId xmlns:a16="http://schemas.microsoft.com/office/drawing/2014/main" id="{35B8210A-00FA-4F2E-9029-7EEF0A0D5AB3}"/>
              </a:ext>
            </a:extLst>
          </p:cNvPr>
          <p:cNvSpPr>
            <a:spLocks noGrp="1"/>
          </p:cNvSpPr>
          <p:nvPr>
            <p:ph type="ftr" sz="quarter" idx="11"/>
          </p:nvPr>
        </p:nvSpPr>
        <p:spPr/>
        <p:txBody>
          <a:bodyPr/>
          <a:lstStyle/>
          <a:p>
            <a:r>
              <a:rPr lang="en-US"/>
              <a:t>CPS Project - Banks &amp; Darrah</a:t>
            </a:r>
          </a:p>
        </p:txBody>
      </p:sp>
      <p:sp>
        <p:nvSpPr>
          <p:cNvPr id="8" name="Slide Number Placeholder 7">
            <a:extLst>
              <a:ext uri="{FF2B5EF4-FFF2-40B4-BE49-F238E27FC236}">
                <a16:creationId xmlns:a16="http://schemas.microsoft.com/office/drawing/2014/main" id="{846ADCCE-DC5E-4A7C-8E21-1DE568D204FA}"/>
              </a:ext>
            </a:extLst>
          </p:cNvPr>
          <p:cNvSpPr>
            <a:spLocks noGrp="1"/>
          </p:cNvSpPr>
          <p:nvPr>
            <p:ph type="sldNum" sz="quarter" idx="12"/>
          </p:nvPr>
        </p:nvSpPr>
        <p:spPr/>
        <p:txBody>
          <a:bodyPr/>
          <a:lstStyle/>
          <a:p>
            <a:fld id="{5918032E-FAE9-43C5-B7E6-873934E6D796}" type="slidenum">
              <a:rPr lang="en-US" smtClean="0"/>
              <a:t>3</a:t>
            </a:fld>
            <a:endParaRPr lang="en-US"/>
          </a:p>
        </p:txBody>
      </p:sp>
      <p:pic>
        <p:nvPicPr>
          <p:cNvPr id="5" name="Picture 4" descr="A close up of a map&#10;&#10;Description generated with very high confidence">
            <a:extLst>
              <a:ext uri="{FF2B5EF4-FFF2-40B4-BE49-F238E27FC236}">
                <a16:creationId xmlns:a16="http://schemas.microsoft.com/office/drawing/2014/main" id="{F5F7236A-9962-4352-ADE0-0040A5DF4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034" y="1901401"/>
            <a:ext cx="5137073" cy="3000794"/>
          </a:xfrm>
          <a:prstGeom prst="rect">
            <a:avLst/>
          </a:prstGeom>
        </p:spPr>
      </p:pic>
    </p:spTree>
    <p:extLst>
      <p:ext uri="{BB962C8B-B14F-4D97-AF65-F5344CB8AC3E}">
        <p14:creationId xmlns:p14="http://schemas.microsoft.com/office/powerpoint/2010/main" val="3829910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1CFE1-E1D8-489A-9A53-94025B1CFB86}"/>
              </a:ext>
            </a:extLst>
          </p:cNvPr>
          <p:cNvSpPr>
            <a:spLocks noGrp="1"/>
          </p:cNvSpPr>
          <p:nvPr>
            <p:ph type="title"/>
          </p:nvPr>
        </p:nvSpPr>
        <p:spPr/>
        <p:txBody>
          <a:bodyPr/>
          <a:lstStyle/>
          <a:p>
            <a:r>
              <a:rPr lang="en-US" dirty="0"/>
              <a:t>Questions?</a:t>
            </a:r>
          </a:p>
        </p:txBody>
      </p:sp>
      <p:sp>
        <p:nvSpPr>
          <p:cNvPr id="4" name="Footer Placeholder 3">
            <a:extLst>
              <a:ext uri="{FF2B5EF4-FFF2-40B4-BE49-F238E27FC236}">
                <a16:creationId xmlns:a16="http://schemas.microsoft.com/office/drawing/2014/main" id="{014C116A-8222-4B57-80D5-AF9C7C5F5FF3}"/>
              </a:ext>
            </a:extLst>
          </p:cNvPr>
          <p:cNvSpPr>
            <a:spLocks noGrp="1"/>
          </p:cNvSpPr>
          <p:nvPr>
            <p:ph type="ftr" sz="quarter" idx="11"/>
          </p:nvPr>
        </p:nvSpPr>
        <p:spPr/>
        <p:txBody>
          <a:bodyPr/>
          <a:lstStyle/>
          <a:p>
            <a:r>
              <a:rPr lang="en-US"/>
              <a:t>CPS Project - Banks &amp; Darrah</a:t>
            </a:r>
          </a:p>
        </p:txBody>
      </p:sp>
      <p:sp>
        <p:nvSpPr>
          <p:cNvPr id="5" name="Slide Number Placeholder 4">
            <a:extLst>
              <a:ext uri="{FF2B5EF4-FFF2-40B4-BE49-F238E27FC236}">
                <a16:creationId xmlns:a16="http://schemas.microsoft.com/office/drawing/2014/main" id="{0E33289D-6D52-48BC-8603-0A49132CB88E}"/>
              </a:ext>
            </a:extLst>
          </p:cNvPr>
          <p:cNvSpPr>
            <a:spLocks noGrp="1"/>
          </p:cNvSpPr>
          <p:nvPr>
            <p:ph type="sldNum" sz="quarter" idx="12"/>
          </p:nvPr>
        </p:nvSpPr>
        <p:spPr/>
        <p:txBody>
          <a:bodyPr/>
          <a:lstStyle/>
          <a:p>
            <a:fld id="{5918032E-FAE9-43C5-B7E6-873934E6D796}" type="slidenum">
              <a:rPr lang="en-US" smtClean="0"/>
              <a:t>30</a:t>
            </a:fld>
            <a:endParaRPr lang="en-US"/>
          </a:p>
        </p:txBody>
      </p:sp>
    </p:spTree>
    <p:extLst>
      <p:ext uri="{BB962C8B-B14F-4D97-AF65-F5344CB8AC3E}">
        <p14:creationId xmlns:p14="http://schemas.microsoft.com/office/powerpoint/2010/main" val="1579527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2ABA1-3A0F-4829-A1F7-758A27D21A75}"/>
              </a:ext>
            </a:extLst>
          </p:cNvPr>
          <p:cNvSpPr>
            <a:spLocks noGrp="1"/>
          </p:cNvSpPr>
          <p:nvPr>
            <p:ph type="title"/>
          </p:nvPr>
        </p:nvSpPr>
        <p:spPr/>
        <p:txBody>
          <a:bodyPr/>
          <a:lstStyle/>
          <a:p>
            <a:r>
              <a:rPr lang="en-US" dirty="0"/>
              <a:t>Introduction - Goals</a:t>
            </a:r>
          </a:p>
        </p:txBody>
      </p:sp>
      <p:sp>
        <p:nvSpPr>
          <p:cNvPr id="3" name="Content Placeholder 2">
            <a:extLst>
              <a:ext uri="{FF2B5EF4-FFF2-40B4-BE49-F238E27FC236}">
                <a16:creationId xmlns:a16="http://schemas.microsoft.com/office/drawing/2014/main" id="{8E1B88AA-7F3D-408C-88C1-96EFB3275AF0}"/>
              </a:ext>
            </a:extLst>
          </p:cNvPr>
          <p:cNvSpPr>
            <a:spLocks noGrp="1"/>
          </p:cNvSpPr>
          <p:nvPr>
            <p:ph idx="1"/>
          </p:nvPr>
        </p:nvSpPr>
        <p:spPr>
          <a:xfrm>
            <a:off x="1097281" y="1943100"/>
            <a:ext cx="4998720" cy="4234961"/>
          </a:xfrm>
        </p:spPr>
        <p:txBody>
          <a:bodyPr/>
          <a:lstStyle/>
          <a:p>
            <a:r>
              <a:rPr lang="en-US" dirty="0"/>
              <a:t>Develop heart environment that creates physiologically accurate ECG signals</a:t>
            </a:r>
          </a:p>
          <a:p>
            <a:r>
              <a:rPr lang="en-US" dirty="0"/>
              <a:t>Develop pacemaker model that can differentiate between a normal ECG signal and a ‘slow’ ECG signal, and pace a ‘slow’ heart </a:t>
            </a:r>
          </a:p>
        </p:txBody>
      </p:sp>
      <p:sp>
        <p:nvSpPr>
          <p:cNvPr id="6" name="Footer Placeholder 5">
            <a:extLst>
              <a:ext uri="{FF2B5EF4-FFF2-40B4-BE49-F238E27FC236}">
                <a16:creationId xmlns:a16="http://schemas.microsoft.com/office/drawing/2014/main" id="{9BD26000-AD63-4003-8DBD-EBC77E7C95F5}"/>
              </a:ext>
            </a:extLst>
          </p:cNvPr>
          <p:cNvSpPr>
            <a:spLocks noGrp="1"/>
          </p:cNvSpPr>
          <p:nvPr>
            <p:ph type="ftr" sz="quarter" idx="11"/>
          </p:nvPr>
        </p:nvSpPr>
        <p:spPr/>
        <p:txBody>
          <a:bodyPr/>
          <a:lstStyle/>
          <a:p>
            <a:r>
              <a:rPr lang="en-US"/>
              <a:t>CPS Project - Banks &amp; Darrah</a:t>
            </a:r>
          </a:p>
        </p:txBody>
      </p:sp>
      <p:sp>
        <p:nvSpPr>
          <p:cNvPr id="7" name="Slide Number Placeholder 6">
            <a:extLst>
              <a:ext uri="{FF2B5EF4-FFF2-40B4-BE49-F238E27FC236}">
                <a16:creationId xmlns:a16="http://schemas.microsoft.com/office/drawing/2014/main" id="{341B8A9A-9ED9-47AC-B019-8D6A682949C0}"/>
              </a:ext>
            </a:extLst>
          </p:cNvPr>
          <p:cNvSpPr>
            <a:spLocks noGrp="1"/>
          </p:cNvSpPr>
          <p:nvPr>
            <p:ph type="sldNum" sz="quarter" idx="12"/>
          </p:nvPr>
        </p:nvSpPr>
        <p:spPr/>
        <p:txBody>
          <a:bodyPr/>
          <a:lstStyle/>
          <a:p>
            <a:fld id="{5918032E-FAE9-43C5-B7E6-873934E6D796}" type="slidenum">
              <a:rPr lang="en-US" smtClean="0"/>
              <a:t>4</a:t>
            </a:fld>
            <a:endParaRPr lang="en-US"/>
          </a:p>
        </p:txBody>
      </p:sp>
      <p:pic>
        <p:nvPicPr>
          <p:cNvPr id="4" name="Picture 3" descr="A close up of a logo&#10;&#10;Description generated with very high confidence">
            <a:extLst>
              <a:ext uri="{FF2B5EF4-FFF2-40B4-BE49-F238E27FC236}">
                <a16:creationId xmlns:a16="http://schemas.microsoft.com/office/drawing/2014/main" id="{241E392E-33A7-4356-8A47-E59291FFE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2147" y="2005531"/>
            <a:ext cx="4353533" cy="3115110"/>
          </a:xfrm>
          <a:prstGeom prst="rect">
            <a:avLst/>
          </a:prstGeom>
        </p:spPr>
      </p:pic>
    </p:spTree>
    <p:extLst>
      <p:ext uri="{BB962C8B-B14F-4D97-AF65-F5344CB8AC3E}">
        <p14:creationId xmlns:p14="http://schemas.microsoft.com/office/powerpoint/2010/main" val="3650192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AC34-AD54-49C0-A54C-22F13E94DA0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C62B44C-832F-4C8F-8686-52D787785D5E}"/>
              </a:ext>
            </a:extLst>
          </p:cNvPr>
          <p:cNvSpPr>
            <a:spLocks noGrp="1"/>
          </p:cNvSpPr>
          <p:nvPr>
            <p:ph idx="1"/>
          </p:nvPr>
        </p:nvSpPr>
        <p:spPr>
          <a:xfrm>
            <a:off x="1097280" y="2079767"/>
            <a:ext cx="5477185" cy="4037611"/>
          </a:xfrm>
        </p:spPr>
        <p:txBody>
          <a:bodyPr/>
          <a:lstStyle/>
          <a:p>
            <a:r>
              <a:rPr lang="en-US" dirty="0"/>
              <a:t>Introduction</a:t>
            </a:r>
          </a:p>
          <a:p>
            <a:r>
              <a:rPr lang="en-US" b="1" dirty="0"/>
              <a:t>Background</a:t>
            </a:r>
          </a:p>
          <a:p>
            <a:r>
              <a:rPr lang="en-US" dirty="0"/>
              <a:t>Modeling</a:t>
            </a:r>
          </a:p>
          <a:p>
            <a:r>
              <a:rPr lang="en-US" dirty="0"/>
              <a:t>Hardware Design</a:t>
            </a:r>
          </a:p>
          <a:p>
            <a:r>
              <a:rPr lang="en-US" dirty="0"/>
              <a:t>Analysis</a:t>
            </a:r>
          </a:p>
          <a:p>
            <a:r>
              <a:rPr lang="en-US" dirty="0"/>
              <a:t>Challenges</a:t>
            </a:r>
          </a:p>
          <a:p>
            <a:r>
              <a:rPr lang="en-US" dirty="0"/>
              <a:t>Demo</a:t>
            </a:r>
          </a:p>
          <a:p>
            <a:endParaRPr lang="en-US" dirty="0"/>
          </a:p>
        </p:txBody>
      </p:sp>
      <p:sp>
        <p:nvSpPr>
          <p:cNvPr id="4" name="Footer Placeholder 3">
            <a:extLst>
              <a:ext uri="{FF2B5EF4-FFF2-40B4-BE49-F238E27FC236}">
                <a16:creationId xmlns:a16="http://schemas.microsoft.com/office/drawing/2014/main" id="{A9D0079F-82AB-4572-A940-1445F3BAA2D8}"/>
              </a:ext>
            </a:extLst>
          </p:cNvPr>
          <p:cNvSpPr>
            <a:spLocks noGrp="1"/>
          </p:cNvSpPr>
          <p:nvPr>
            <p:ph type="ftr" sz="quarter" idx="11"/>
          </p:nvPr>
        </p:nvSpPr>
        <p:spPr/>
        <p:txBody>
          <a:bodyPr/>
          <a:lstStyle/>
          <a:p>
            <a:r>
              <a:rPr lang="en-US"/>
              <a:t>CPS Project - Banks &amp; Darrah</a:t>
            </a:r>
          </a:p>
        </p:txBody>
      </p:sp>
      <p:sp>
        <p:nvSpPr>
          <p:cNvPr id="5" name="Slide Number Placeholder 4">
            <a:extLst>
              <a:ext uri="{FF2B5EF4-FFF2-40B4-BE49-F238E27FC236}">
                <a16:creationId xmlns:a16="http://schemas.microsoft.com/office/drawing/2014/main" id="{A6A94D65-25EE-46F3-852F-8EC2CB090CBD}"/>
              </a:ext>
            </a:extLst>
          </p:cNvPr>
          <p:cNvSpPr>
            <a:spLocks noGrp="1"/>
          </p:cNvSpPr>
          <p:nvPr>
            <p:ph type="sldNum" sz="quarter" idx="12"/>
          </p:nvPr>
        </p:nvSpPr>
        <p:spPr/>
        <p:txBody>
          <a:bodyPr/>
          <a:lstStyle/>
          <a:p>
            <a:fld id="{5918032E-FAE9-43C5-B7E6-873934E6D796}" type="slidenum">
              <a:rPr lang="en-US" smtClean="0"/>
              <a:t>5</a:t>
            </a:fld>
            <a:endParaRPr lang="en-US"/>
          </a:p>
        </p:txBody>
      </p:sp>
    </p:spTree>
    <p:extLst>
      <p:ext uri="{BB962C8B-B14F-4D97-AF65-F5344CB8AC3E}">
        <p14:creationId xmlns:p14="http://schemas.microsoft.com/office/powerpoint/2010/main" val="3430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269B-0E22-4074-B7FB-771ADE0D688A}"/>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843E282A-FDE5-499F-960B-1938B3A23693}"/>
              </a:ext>
            </a:extLst>
          </p:cNvPr>
          <p:cNvSpPr>
            <a:spLocks noGrp="1"/>
          </p:cNvSpPr>
          <p:nvPr>
            <p:ph idx="1"/>
          </p:nvPr>
        </p:nvSpPr>
        <p:spPr>
          <a:xfrm>
            <a:off x="1097280" y="1981200"/>
            <a:ext cx="4998720" cy="4199607"/>
          </a:xfrm>
        </p:spPr>
        <p:txBody>
          <a:bodyPr>
            <a:normAutofit lnSpcReduction="10000"/>
          </a:bodyPr>
          <a:lstStyle/>
          <a:p>
            <a:r>
              <a:rPr lang="en-US" dirty="0"/>
              <a:t>Abstracting the heart as state machines [2,3]</a:t>
            </a:r>
          </a:p>
          <a:p>
            <a:pPr lvl="1"/>
            <a:r>
              <a:rPr lang="en-US" dirty="0"/>
              <a:t>State transitions model timing events</a:t>
            </a:r>
          </a:p>
          <a:p>
            <a:pPr lvl="1"/>
            <a:r>
              <a:rPr lang="en-US" dirty="0"/>
              <a:t>Abstract heart as contracting tissue connect by conductive pathway</a:t>
            </a:r>
          </a:p>
          <a:p>
            <a:r>
              <a:rPr lang="en-US" dirty="0"/>
              <a:t>Example method described in [4]</a:t>
            </a:r>
          </a:p>
          <a:p>
            <a:pPr lvl="1"/>
            <a:r>
              <a:rPr lang="en-US" dirty="0"/>
              <a:t>State transitions model timing events, PQRST, representing the peaks and troughs of the ECG signal</a:t>
            </a:r>
          </a:p>
          <a:p>
            <a:pPr lvl="1"/>
            <a:r>
              <a:rPr lang="en-US" dirty="0"/>
              <a:t>Input vectors</a:t>
            </a:r>
            <a:r>
              <a:rPr lang="en-US" i="1" dirty="0"/>
              <a:t> </a:t>
            </a:r>
            <a:r>
              <a:rPr lang="en-US" dirty="0"/>
              <a:t>[</a:t>
            </a:r>
            <a:r>
              <a:rPr lang="en-US" i="1" dirty="0" err="1"/>
              <a:t>ecgVals</a:t>
            </a:r>
            <a:r>
              <a:rPr lang="en-US" dirty="0"/>
              <a:t>],</a:t>
            </a:r>
            <a:r>
              <a:rPr lang="en-US" i="1" dirty="0"/>
              <a:t> </a:t>
            </a:r>
            <a:r>
              <a:rPr lang="en-US" dirty="0"/>
              <a:t>[</a:t>
            </a:r>
            <a:r>
              <a:rPr lang="en-US" i="1" dirty="0" err="1"/>
              <a:t>timeVals</a:t>
            </a:r>
            <a:r>
              <a:rPr lang="en-US" dirty="0"/>
              <a:t>] and</a:t>
            </a:r>
            <a:r>
              <a:rPr lang="en-US" i="1" dirty="0"/>
              <a:t> </a:t>
            </a:r>
            <a:r>
              <a:rPr lang="en-US" dirty="0"/>
              <a:t>[</a:t>
            </a:r>
            <a:r>
              <a:rPr lang="en-US" i="1" dirty="0" err="1"/>
              <a:t>ecgValsSlow</a:t>
            </a:r>
            <a:r>
              <a:rPr lang="en-US" dirty="0"/>
              <a:t>] used to mimic PQRST –complex behavior.</a:t>
            </a:r>
          </a:p>
          <a:p>
            <a:pPr lvl="1"/>
            <a:r>
              <a:rPr lang="en-US" dirty="0"/>
              <a:t>Pacemaker:</a:t>
            </a:r>
          </a:p>
          <a:p>
            <a:pPr lvl="2"/>
            <a:r>
              <a:rPr lang="en-US" dirty="0"/>
              <a:t>Mimic timing behavior of heart (PQRST cycle)</a:t>
            </a:r>
          </a:p>
          <a:p>
            <a:pPr lvl="2"/>
            <a:r>
              <a:rPr lang="en-US" dirty="0"/>
              <a:t>Monitor for SLOW ECG signals (slow heart)</a:t>
            </a:r>
          </a:p>
          <a:p>
            <a:pPr lvl="2"/>
            <a:r>
              <a:rPr lang="en-US" dirty="0"/>
              <a:t>IF slow ECG, send pace signal to heart model</a:t>
            </a:r>
          </a:p>
          <a:p>
            <a:pPr lvl="1"/>
            <a:endParaRPr lang="en-US" dirty="0"/>
          </a:p>
          <a:p>
            <a:pPr marL="201168" lvl="1" indent="0">
              <a:buNone/>
            </a:pPr>
            <a:endParaRPr lang="en-US" dirty="0"/>
          </a:p>
          <a:p>
            <a:pPr lvl="1"/>
            <a:endParaRPr lang="en-US" dirty="0"/>
          </a:p>
          <a:p>
            <a:endParaRPr lang="en-US" dirty="0"/>
          </a:p>
          <a:p>
            <a:endParaRPr lang="en-US" dirty="0"/>
          </a:p>
        </p:txBody>
      </p:sp>
      <p:sp>
        <p:nvSpPr>
          <p:cNvPr id="9" name="Footer Placeholder 8">
            <a:extLst>
              <a:ext uri="{FF2B5EF4-FFF2-40B4-BE49-F238E27FC236}">
                <a16:creationId xmlns:a16="http://schemas.microsoft.com/office/drawing/2014/main" id="{1512CB28-7A86-42A2-9DAC-1B192945CEA8}"/>
              </a:ext>
            </a:extLst>
          </p:cNvPr>
          <p:cNvSpPr>
            <a:spLocks noGrp="1"/>
          </p:cNvSpPr>
          <p:nvPr>
            <p:ph type="ftr" sz="quarter" idx="11"/>
          </p:nvPr>
        </p:nvSpPr>
        <p:spPr/>
        <p:txBody>
          <a:bodyPr/>
          <a:lstStyle/>
          <a:p>
            <a:r>
              <a:rPr lang="en-US"/>
              <a:t>CPS Project - Banks &amp; Darrah</a:t>
            </a:r>
          </a:p>
        </p:txBody>
      </p:sp>
      <p:sp>
        <p:nvSpPr>
          <p:cNvPr id="10" name="Slide Number Placeholder 9">
            <a:extLst>
              <a:ext uri="{FF2B5EF4-FFF2-40B4-BE49-F238E27FC236}">
                <a16:creationId xmlns:a16="http://schemas.microsoft.com/office/drawing/2014/main" id="{D5FBF47E-838B-48D1-AD77-39E422CD2957}"/>
              </a:ext>
            </a:extLst>
          </p:cNvPr>
          <p:cNvSpPr>
            <a:spLocks noGrp="1"/>
          </p:cNvSpPr>
          <p:nvPr>
            <p:ph type="sldNum" sz="quarter" idx="12"/>
          </p:nvPr>
        </p:nvSpPr>
        <p:spPr/>
        <p:txBody>
          <a:bodyPr/>
          <a:lstStyle/>
          <a:p>
            <a:fld id="{5918032E-FAE9-43C5-B7E6-873934E6D796}" type="slidenum">
              <a:rPr lang="en-US" smtClean="0"/>
              <a:t>6</a:t>
            </a:fld>
            <a:endParaRPr lang="en-US"/>
          </a:p>
        </p:txBody>
      </p:sp>
      <p:pic>
        <p:nvPicPr>
          <p:cNvPr id="4" name="Picture 3" descr="A close up of a device&#10;&#10;Description generated with very high confidence">
            <a:extLst>
              <a:ext uri="{FF2B5EF4-FFF2-40B4-BE49-F238E27FC236}">
                <a16:creationId xmlns:a16="http://schemas.microsoft.com/office/drawing/2014/main" id="{53F78524-F4AC-4083-9F1A-8A980BC4E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3968" y="1844091"/>
            <a:ext cx="3991532" cy="2124371"/>
          </a:xfrm>
          <a:prstGeom prst="rect">
            <a:avLst/>
          </a:prstGeom>
        </p:spPr>
      </p:pic>
      <p:pic>
        <p:nvPicPr>
          <p:cNvPr id="7" name="Picture 6" descr="A close up of a map&#10;&#10;Description generated with very high confidence">
            <a:extLst>
              <a:ext uri="{FF2B5EF4-FFF2-40B4-BE49-F238E27FC236}">
                <a16:creationId xmlns:a16="http://schemas.microsoft.com/office/drawing/2014/main" id="{D53C3B20-4A81-4BC1-8A1C-861E1D2681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3968" y="3961485"/>
            <a:ext cx="2663562" cy="2131993"/>
          </a:xfrm>
          <a:prstGeom prst="rect">
            <a:avLst/>
          </a:prstGeom>
        </p:spPr>
      </p:pic>
    </p:spTree>
    <p:extLst>
      <p:ext uri="{BB962C8B-B14F-4D97-AF65-F5344CB8AC3E}">
        <p14:creationId xmlns:p14="http://schemas.microsoft.com/office/powerpoint/2010/main" val="1422687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AC34-AD54-49C0-A54C-22F13E94DA0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C62B44C-832F-4C8F-8686-52D787785D5E}"/>
              </a:ext>
            </a:extLst>
          </p:cNvPr>
          <p:cNvSpPr>
            <a:spLocks noGrp="1"/>
          </p:cNvSpPr>
          <p:nvPr>
            <p:ph idx="1"/>
          </p:nvPr>
        </p:nvSpPr>
        <p:spPr>
          <a:xfrm>
            <a:off x="1097280" y="2086892"/>
            <a:ext cx="5466552" cy="4023360"/>
          </a:xfrm>
        </p:spPr>
        <p:txBody>
          <a:bodyPr/>
          <a:lstStyle/>
          <a:p>
            <a:r>
              <a:rPr lang="en-US" dirty="0"/>
              <a:t>Introduction</a:t>
            </a:r>
          </a:p>
          <a:p>
            <a:r>
              <a:rPr lang="en-US" dirty="0"/>
              <a:t>Background</a:t>
            </a:r>
          </a:p>
          <a:p>
            <a:r>
              <a:rPr lang="en-US" b="1" dirty="0"/>
              <a:t>Modeling</a:t>
            </a:r>
          </a:p>
          <a:p>
            <a:r>
              <a:rPr lang="en-US" dirty="0"/>
              <a:t>Hardware Design</a:t>
            </a:r>
          </a:p>
          <a:p>
            <a:r>
              <a:rPr lang="en-US" dirty="0"/>
              <a:t>Analysis</a:t>
            </a:r>
          </a:p>
          <a:p>
            <a:r>
              <a:rPr lang="en-US" dirty="0"/>
              <a:t>Challenges</a:t>
            </a:r>
          </a:p>
          <a:p>
            <a:r>
              <a:rPr lang="en-US" dirty="0"/>
              <a:t>Demo</a:t>
            </a:r>
          </a:p>
          <a:p>
            <a:endParaRPr lang="en-US" dirty="0"/>
          </a:p>
        </p:txBody>
      </p:sp>
      <p:sp>
        <p:nvSpPr>
          <p:cNvPr id="4" name="Footer Placeholder 3">
            <a:extLst>
              <a:ext uri="{FF2B5EF4-FFF2-40B4-BE49-F238E27FC236}">
                <a16:creationId xmlns:a16="http://schemas.microsoft.com/office/drawing/2014/main" id="{8834590C-B45F-45B9-A877-20620ED6DAE3}"/>
              </a:ext>
            </a:extLst>
          </p:cNvPr>
          <p:cNvSpPr>
            <a:spLocks noGrp="1"/>
          </p:cNvSpPr>
          <p:nvPr>
            <p:ph type="ftr" sz="quarter" idx="11"/>
          </p:nvPr>
        </p:nvSpPr>
        <p:spPr/>
        <p:txBody>
          <a:bodyPr/>
          <a:lstStyle/>
          <a:p>
            <a:r>
              <a:rPr lang="en-US"/>
              <a:t>CPS Project - Banks &amp; Darrah</a:t>
            </a:r>
          </a:p>
        </p:txBody>
      </p:sp>
      <p:sp>
        <p:nvSpPr>
          <p:cNvPr id="5" name="Slide Number Placeholder 4">
            <a:extLst>
              <a:ext uri="{FF2B5EF4-FFF2-40B4-BE49-F238E27FC236}">
                <a16:creationId xmlns:a16="http://schemas.microsoft.com/office/drawing/2014/main" id="{109E6455-AEDB-4E2F-96D6-815B90C36444}"/>
              </a:ext>
            </a:extLst>
          </p:cNvPr>
          <p:cNvSpPr>
            <a:spLocks noGrp="1"/>
          </p:cNvSpPr>
          <p:nvPr>
            <p:ph type="sldNum" sz="quarter" idx="12"/>
          </p:nvPr>
        </p:nvSpPr>
        <p:spPr/>
        <p:txBody>
          <a:bodyPr/>
          <a:lstStyle/>
          <a:p>
            <a:fld id="{5918032E-FAE9-43C5-B7E6-873934E6D796}" type="slidenum">
              <a:rPr lang="en-US" smtClean="0"/>
              <a:t>7</a:t>
            </a:fld>
            <a:endParaRPr lang="en-US"/>
          </a:p>
        </p:txBody>
      </p:sp>
    </p:spTree>
    <p:extLst>
      <p:ext uri="{BB962C8B-B14F-4D97-AF65-F5344CB8AC3E}">
        <p14:creationId xmlns:p14="http://schemas.microsoft.com/office/powerpoint/2010/main" val="1963850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D5905-C5BF-4DD4-9E2C-2FDA54134BFF}"/>
              </a:ext>
            </a:extLst>
          </p:cNvPr>
          <p:cNvSpPr>
            <a:spLocks noGrp="1"/>
          </p:cNvSpPr>
          <p:nvPr>
            <p:ph type="title"/>
          </p:nvPr>
        </p:nvSpPr>
        <p:spPr/>
        <p:txBody>
          <a:bodyPr/>
          <a:lstStyle/>
          <a:p>
            <a:r>
              <a:rPr lang="en-US" dirty="0"/>
              <a:t>Modeling – Initial Considerations</a:t>
            </a:r>
          </a:p>
        </p:txBody>
      </p:sp>
      <p:sp>
        <p:nvSpPr>
          <p:cNvPr id="3" name="Content Placeholder 2">
            <a:extLst>
              <a:ext uri="{FF2B5EF4-FFF2-40B4-BE49-F238E27FC236}">
                <a16:creationId xmlns:a16="http://schemas.microsoft.com/office/drawing/2014/main" id="{BE91FADC-CAC9-4C99-AC5E-5F395DEDB5A0}"/>
              </a:ext>
            </a:extLst>
          </p:cNvPr>
          <p:cNvSpPr>
            <a:spLocks noGrp="1"/>
          </p:cNvSpPr>
          <p:nvPr>
            <p:ph idx="1"/>
          </p:nvPr>
        </p:nvSpPr>
        <p:spPr>
          <a:xfrm>
            <a:off x="1170718" y="2082671"/>
            <a:ext cx="5511208" cy="4195763"/>
          </a:xfrm>
        </p:spPr>
        <p:txBody>
          <a:bodyPr/>
          <a:lstStyle/>
          <a:p>
            <a:r>
              <a:rPr lang="en-US" dirty="0"/>
              <a:t>Analog Circuit Model [6]</a:t>
            </a:r>
          </a:p>
          <a:p>
            <a:pPr lvl="1"/>
            <a:r>
              <a:rPr lang="en-US" dirty="0"/>
              <a:t>Represents the first implantable pacemaker developed by Greatbatch and </a:t>
            </a:r>
            <a:r>
              <a:rPr lang="en-US" dirty="0" err="1"/>
              <a:t>Chardack</a:t>
            </a:r>
            <a:r>
              <a:rPr lang="en-US" dirty="0"/>
              <a:t> (1959)</a:t>
            </a:r>
          </a:p>
          <a:p>
            <a:pPr lvl="1"/>
            <a:r>
              <a:rPr lang="en-US" dirty="0"/>
              <a:t>Consists of a square-pulse oscillator and amplifier</a:t>
            </a:r>
          </a:p>
          <a:p>
            <a:pPr lvl="1"/>
            <a:r>
              <a:rPr lang="en-US" dirty="0"/>
              <a:t>Due to lack of experience in modelling electrical circuits, this option was ultimately not selected</a:t>
            </a:r>
            <a:br>
              <a:rPr lang="en-US" dirty="0"/>
            </a:br>
            <a:endParaRPr lang="en-US" dirty="0"/>
          </a:p>
          <a:p>
            <a:r>
              <a:rPr lang="en-US" dirty="0"/>
              <a:t>Control Logic Model [2]</a:t>
            </a:r>
          </a:p>
          <a:p>
            <a:pPr lvl="1"/>
            <a:r>
              <a:rPr lang="en-US" dirty="0"/>
              <a:t>Monitors </a:t>
            </a:r>
            <a:r>
              <a:rPr lang="en-US" dirty="0" err="1"/>
              <a:t>ecg</a:t>
            </a:r>
            <a:r>
              <a:rPr lang="en-US" dirty="0"/>
              <a:t> signal state, voltage level, timing, bpm</a:t>
            </a:r>
            <a:endParaRPr lang="en-US" dirty="0">
              <a:solidFill>
                <a:srgbClr val="FF0000"/>
              </a:solidFill>
            </a:endParaRPr>
          </a:p>
          <a:p>
            <a:pPr lvl="1"/>
            <a:r>
              <a:rPr lang="en-US" dirty="0"/>
              <a:t>V&amp;V Done in UPPAAL</a:t>
            </a:r>
          </a:p>
          <a:p>
            <a:pPr lvl="1"/>
            <a:r>
              <a:rPr lang="en-US" dirty="0"/>
              <a:t>Still lack experience in modelling, but felt more confident modelling the logic</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Footer Placeholder 5">
            <a:extLst>
              <a:ext uri="{FF2B5EF4-FFF2-40B4-BE49-F238E27FC236}">
                <a16:creationId xmlns:a16="http://schemas.microsoft.com/office/drawing/2014/main" id="{78C8127D-3E8F-4492-B04D-B1167CEC6273}"/>
              </a:ext>
            </a:extLst>
          </p:cNvPr>
          <p:cNvSpPr>
            <a:spLocks noGrp="1"/>
          </p:cNvSpPr>
          <p:nvPr>
            <p:ph type="ftr" sz="quarter" idx="11"/>
          </p:nvPr>
        </p:nvSpPr>
        <p:spPr/>
        <p:txBody>
          <a:bodyPr/>
          <a:lstStyle/>
          <a:p>
            <a:r>
              <a:rPr lang="en-US"/>
              <a:t>CPS Project - Banks &amp; Darrah</a:t>
            </a:r>
          </a:p>
        </p:txBody>
      </p:sp>
      <p:sp>
        <p:nvSpPr>
          <p:cNvPr id="7" name="Slide Number Placeholder 6">
            <a:extLst>
              <a:ext uri="{FF2B5EF4-FFF2-40B4-BE49-F238E27FC236}">
                <a16:creationId xmlns:a16="http://schemas.microsoft.com/office/drawing/2014/main" id="{9B07B002-0F07-4BC0-9969-78AEAE80C40C}"/>
              </a:ext>
            </a:extLst>
          </p:cNvPr>
          <p:cNvSpPr>
            <a:spLocks noGrp="1"/>
          </p:cNvSpPr>
          <p:nvPr>
            <p:ph type="sldNum" sz="quarter" idx="12"/>
          </p:nvPr>
        </p:nvSpPr>
        <p:spPr/>
        <p:txBody>
          <a:bodyPr/>
          <a:lstStyle/>
          <a:p>
            <a:fld id="{5918032E-FAE9-43C5-B7E6-873934E6D796}" type="slidenum">
              <a:rPr lang="en-US" smtClean="0"/>
              <a:t>8</a:t>
            </a:fld>
            <a:endParaRPr lang="en-US"/>
          </a:p>
        </p:txBody>
      </p:sp>
      <p:pic>
        <p:nvPicPr>
          <p:cNvPr id="5" name="Picture 4" descr="A close up of text on a white background&#10;&#10;Description generated with very high confidence">
            <a:extLst>
              <a:ext uri="{FF2B5EF4-FFF2-40B4-BE49-F238E27FC236}">
                <a16:creationId xmlns:a16="http://schemas.microsoft.com/office/drawing/2014/main" id="{D3EFB7C5-DCFB-4454-92B6-9E23874042E6}"/>
              </a:ext>
            </a:extLst>
          </p:cNvPr>
          <p:cNvPicPr>
            <a:picLocks noChangeAspect="1"/>
          </p:cNvPicPr>
          <p:nvPr/>
        </p:nvPicPr>
        <p:blipFill rotWithShape="1">
          <a:blip r:embed="rId3">
            <a:extLst>
              <a:ext uri="{28A0092B-C50C-407E-A947-70E740481C1C}">
                <a14:useLocalDpi xmlns:a14="http://schemas.microsoft.com/office/drawing/2010/main" val="0"/>
              </a:ext>
            </a:extLst>
          </a:blip>
          <a:srcRect t="3059" b="-1"/>
          <a:stretch/>
        </p:blipFill>
        <p:spPr>
          <a:xfrm>
            <a:off x="7383738" y="1803465"/>
            <a:ext cx="2250501" cy="2186791"/>
          </a:xfrm>
          <a:prstGeom prst="rect">
            <a:avLst/>
          </a:prstGeom>
        </p:spPr>
      </p:pic>
      <p:sp>
        <p:nvSpPr>
          <p:cNvPr id="4" name="Rectangle 3">
            <a:extLst>
              <a:ext uri="{FF2B5EF4-FFF2-40B4-BE49-F238E27FC236}">
                <a16:creationId xmlns:a16="http://schemas.microsoft.com/office/drawing/2014/main" id="{A9CB3143-13D2-4E7C-BD35-52BDAF41A0B8}"/>
              </a:ext>
            </a:extLst>
          </p:cNvPr>
          <p:cNvSpPr/>
          <p:nvPr/>
        </p:nvSpPr>
        <p:spPr>
          <a:xfrm>
            <a:off x="1170718" y="4180552"/>
            <a:ext cx="5325775" cy="178665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AC8CFB5-5937-40E0-BF11-12AA74B06CA0}"/>
              </a:ext>
            </a:extLst>
          </p:cNvPr>
          <p:cNvPicPr>
            <a:picLocks noChangeAspect="1"/>
          </p:cNvPicPr>
          <p:nvPr/>
        </p:nvPicPr>
        <p:blipFill rotWithShape="1">
          <a:blip r:embed="rId4">
            <a:extLst>
              <a:ext uri="{28A0092B-C50C-407E-A947-70E740481C1C}">
                <a14:useLocalDpi xmlns:a14="http://schemas.microsoft.com/office/drawing/2010/main" val="0"/>
              </a:ext>
            </a:extLst>
          </a:blip>
          <a:srcRect l="1798" t="3981" r="2877" b="5918"/>
          <a:stretch/>
        </p:blipFill>
        <p:spPr>
          <a:xfrm>
            <a:off x="7051513" y="4056361"/>
            <a:ext cx="4104167" cy="1849887"/>
          </a:xfrm>
          <a:prstGeom prst="rect">
            <a:avLst/>
          </a:prstGeom>
        </p:spPr>
      </p:pic>
    </p:spTree>
    <p:extLst>
      <p:ext uri="{BB962C8B-B14F-4D97-AF65-F5344CB8AC3E}">
        <p14:creationId xmlns:p14="http://schemas.microsoft.com/office/powerpoint/2010/main" val="71536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5432-52FE-4244-BC46-519D9B3060E4}"/>
              </a:ext>
            </a:extLst>
          </p:cNvPr>
          <p:cNvSpPr>
            <a:spLocks noGrp="1"/>
          </p:cNvSpPr>
          <p:nvPr>
            <p:ph type="title"/>
          </p:nvPr>
        </p:nvSpPr>
        <p:spPr/>
        <p:txBody>
          <a:bodyPr/>
          <a:lstStyle/>
          <a:p>
            <a:r>
              <a:rPr lang="en-US" dirty="0"/>
              <a:t>Modeling – </a:t>
            </a:r>
            <a:r>
              <a:rPr lang="en-US" b="1" dirty="0" err="1"/>
              <a:t>HeartPaceModel</a:t>
            </a:r>
            <a:endParaRPr lang="en-US" dirty="0"/>
          </a:p>
        </p:txBody>
      </p:sp>
      <p:sp>
        <p:nvSpPr>
          <p:cNvPr id="3" name="Footer Placeholder 2">
            <a:extLst>
              <a:ext uri="{FF2B5EF4-FFF2-40B4-BE49-F238E27FC236}">
                <a16:creationId xmlns:a16="http://schemas.microsoft.com/office/drawing/2014/main" id="{BF31A0CD-7838-498B-80B8-0255C285F6D1}"/>
              </a:ext>
            </a:extLst>
          </p:cNvPr>
          <p:cNvSpPr>
            <a:spLocks noGrp="1"/>
          </p:cNvSpPr>
          <p:nvPr>
            <p:ph type="ftr" sz="quarter" idx="11"/>
          </p:nvPr>
        </p:nvSpPr>
        <p:spPr/>
        <p:txBody>
          <a:bodyPr/>
          <a:lstStyle/>
          <a:p>
            <a:r>
              <a:rPr lang="en-US"/>
              <a:t>CPS Project - Banks &amp; Darrah</a:t>
            </a:r>
          </a:p>
        </p:txBody>
      </p:sp>
      <p:sp>
        <p:nvSpPr>
          <p:cNvPr id="4" name="Slide Number Placeholder 3">
            <a:extLst>
              <a:ext uri="{FF2B5EF4-FFF2-40B4-BE49-F238E27FC236}">
                <a16:creationId xmlns:a16="http://schemas.microsoft.com/office/drawing/2014/main" id="{5E25ED27-6049-4B8E-A942-EE549D0825BD}"/>
              </a:ext>
            </a:extLst>
          </p:cNvPr>
          <p:cNvSpPr>
            <a:spLocks noGrp="1"/>
          </p:cNvSpPr>
          <p:nvPr>
            <p:ph type="sldNum" sz="quarter" idx="12"/>
          </p:nvPr>
        </p:nvSpPr>
        <p:spPr/>
        <p:txBody>
          <a:bodyPr/>
          <a:lstStyle/>
          <a:p>
            <a:fld id="{5918032E-FAE9-43C5-B7E6-873934E6D796}" type="slidenum">
              <a:rPr lang="en-US" smtClean="0"/>
              <a:t>9</a:t>
            </a:fld>
            <a:endParaRPr lang="en-US"/>
          </a:p>
        </p:txBody>
      </p:sp>
      <p:sp>
        <p:nvSpPr>
          <p:cNvPr id="10" name="TextBox 9">
            <a:extLst>
              <a:ext uri="{FF2B5EF4-FFF2-40B4-BE49-F238E27FC236}">
                <a16:creationId xmlns:a16="http://schemas.microsoft.com/office/drawing/2014/main" id="{002EC38F-1175-4515-8D08-B42E835EED20}"/>
              </a:ext>
            </a:extLst>
          </p:cNvPr>
          <p:cNvSpPr txBox="1"/>
          <p:nvPr/>
        </p:nvSpPr>
        <p:spPr>
          <a:xfrm>
            <a:off x="8057371" y="1981200"/>
            <a:ext cx="3155112" cy="3416320"/>
          </a:xfrm>
          <a:prstGeom prst="rect">
            <a:avLst/>
          </a:prstGeom>
          <a:noFill/>
        </p:spPr>
        <p:txBody>
          <a:bodyPr wrap="square" rtlCol="0">
            <a:spAutoFit/>
          </a:bodyPr>
          <a:lstStyle/>
          <a:p>
            <a:pPr marL="285750" indent="-285750">
              <a:buFont typeface="Arial" panose="020B0604020202020204" pitchFamily="34" charset="0"/>
              <a:buChar char="•"/>
            </a:pPr>
            <a:r>
              <a:rPr lang="en-US" i="1" dirty="0" err="1"/>
              <a:t>normalHeart</a:t>
            </a:r>
            <a:r>
              <a:rPr lang="en-US" dirty="0"/>
              <a:t> &amp; </a:t>
            </a:r>
            <a:r>
              <a:rPr lang="en-US" i="1" dirty="0" err="1"/>
              <a:t>slowHeart</a:t>
            </a:r>
            <a:r>
              <a:rPr lang="en-US" dirty="0"/>
              <a:t> are array of numbers</a:t>
            </a:r>
          </a:p>
          <a:p>
            <a:pPr marL="285750" indent="-285750">
              <a:buFont typeface="Arial" panose="020B0604020202020204" pitchFamily="34" charset="0"/>
              <a:buChar char="•"/>
            </a:pPr>
            <a:r>
              <a:rPr lang="en-US" b="1" dirty="0" err="1"/>
              <a:t>HeartModel</a:t>
            </a:r>
            <a:r>
              <a:rPr lang="en-US" b="1" dirty="0"/>
              <a:t> </a:t>
            </a:r>
            <a:r>
              <a:rPr lang="en-US" dirty="0"/>
              <a:t>generates ECG signal based on array input by modeling heart as series of timing events (states)</a:t>
            </a:r>
          </a:p>
          <a:p>
            <a:pPr marL="285750" indent="-285750">
              <a:buFont typeface="Arial" panose="020B0604020202020204" pitchFamily="34" charset="0"/>
              <a:buChar char="•"/>
            </a:pPr>
            <a:r>
              <a:rPr lang="en-US" b="1" dirty="0" err="1"/>
              <a:t>HeartModel</a:t>
            </a:r>
            <a:r>
              <a:rPr lang="en-US" dirty="0"/>
              <a:t> ECG output serves as </a:t>
            </a:r>
            <a:r>
              <a:rPr lang="en-US" b="1" dirty="0" err="1"/>
              <a:t>PaceMakerModel</a:t>
            </a:r>
            <a:r>
              <a:rPr lang="en-US" b="1" dirty="0"/>
              <a:t> </a:t>
            </a:r>
            <a:r>
              <a:rPr lang="en-US" dirty="0"/>
              <a:t>input</a:t>
            </a:r>
          </a:p>
          <a:p>
            <a:pPr marL="285750" indent="-285750">
              <a:buFont typeface="Arial" panose="020B0604020202020204" pitchFamily="34" charset="0"/>
              <a:buChar char="•"/>
            </a:pPr>
            <a:r>
              <a:rPr lang="en-US" dirty="0"/>
              <a:t>If timing between  events (states) exceeds limit, </a:t>
            </a:r>
            <a:r>
              <a:rPr lang="en-US" i="1" dirty="0" err="1"/>
              <a:t>pace_signal</a:t>
            </a:r>
            <a:r>
              <a:rPr lang="en-US" dirty="0"/>
              <a:t> = TRUE</a:t>
            </a:r>
          </a:p>
        </p:txBody>
      </p:sp>
      <p:pic>
        <p:nvPicPr>
          <p:cNvPr id="6" name="Picture 5" descr="A close up of a map&#10;&#10;Description generated with very high confidence">
            <a:extLst>
              <a:ext uri="{FF2B5EF4-FFF2-40B4-BE49-F238E27FC236}">
                <a16:creationId xmlns:a16="http://schemas.microsoft.com/office/drawing/2014/main" id="{FBE561EE-4A5E-434B-8204-B9BF3A2A8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071974"/>
            <a:ext cx="6790368" cy="2714051"/>
          </a:xfrm>
          <a:prstGeom prst="rect">
            <a:avLst/>
          </a:prstGeom>
        </p:spPr>
      </p:pic>
    </p:spTree>
    <p:extLst>
      <p:ext uri="{BB962C8B-B14F-4D97-AF65-F5344CB8AC3E}">
        <p14:creationId xmlns:p14="http://schemas.microsoft.com/office/powerpoint/2010/main" val="427038584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2809</TotalTime>
  <Words>3510</Words>
  <Application>Microsoft Office PowerPoint</Application>
  <PresentationFormat>Widescreen</PresentationFormat>
  <Paragraphs>372</Paragraphs>
  <Slides>30</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Times New Roman</vt:lpstr>
      <vt:lpstr>Retrospect</vt:lpstr>
      <vt:lpstr>EECE 6321 Cyber-Physical Systems  Project: Modeling, Design, &amp; Analysis of a  Heart + Pacemaker System</vt:lpstr>
      <vt:lpstr>Overview </vt:lpstr>
      <vt:lpstr>Introduction - Motivation</vt:lpstr>
      <vt:lpstr>Introduction - Goals</vt:lpstr>
      <vt:lpstr>Outline</vt:lpstr>
      <vt:lpstr>Background</vt:lpstr>
      <vt:lpstr>Outline</vt:lpstr>
      <vt:lpstr>Modeling – Initial Considerations</vt:lpstr>
      <vt:lpstr>Modeling – HeartPaceModel</vt:lpstr>
      <vt:lpstr>Modeling - HeartModel</vt:lpstr>
      <vt:lpstr>Modeling - PaceModel</vt:lpstr>
      <vt:lpstr>Outline</vt:lpstr>
      <vt:lpstr>Hardware Design</vt:lpstr>
      <vt:lpstr>Hardware Design</vt:lpstr>
      <vt:lpstr>Hardware Design</vt:lpstr>
      <vt:lpstr>Hardware Design</vt:lpstr>
      <vt:lpstr>Outline</vt:lpstr>
      <vt:lpstr>Analysis – Hardware Implementation Healthy Heart </vt:lpstr>
      <vt:lpstr>PowerPoint Presentation</vt:lpstr>
      <vt:lpstr>Analysis – Hardware Implementation Paced Heart </vt:lpstr>
      <vt:lpstr>Analysis – Hardware Performance</vt:lpstr>
      <vt:lpstr>Analysis – Approach </vt:lpstr>
      <vt:lpstr>Analysis – Liveness Property</vt:lpstr>
      <vt:lpstr>Analysis – Safety Property</vt:lpstr>
      <vt:lpstr>Outline</vt:lpstr>
      <vt:lpstr>Challenges</vt:lpstr>
      <vt:lpstr>Challenges</vt:lpstr>
      <vt:lpstr>Outline</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Darrah</dc:creator>
  <cp:lastModifiedBy>Timothy Darrah</cp:lastModifiedBy>
  <cp:revision>61</cp:revision>
  <dcterms:created xsi:type="dcterms:W3CDTF">2018-04-16T22:33:08Z</dcterms:created>
  <dcterms:modified xsi:type="dcterms:W3CDTF">2018-04-26T17:31:55Z</dcterms:modified>
</cp:coreProperties>
</file>